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mr-I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23BB837-BEF6-457A-8716-621B4956D5F3}" type="datetimeFigureOut">
              <a:rPr lang="mr-IN" smtClean="0"/>
              <a:t>21-11-2021</a:t>
            </a:fld>
            <a:endParaRPr lang="mr-IN"/>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mr-IN"/>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D4E3784-39A2-4376-99B0-D439BD90D5AC}" type="slidenum">
              <a:rPr lang="mr-IN" smtClean="0"/>
              <a:t>‹#›</a:t>
            </a:fld>
            <a:endParaRPr lang="mr-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23BB837-BEF6-457A-8716-621B4956D5F3}" type="datetimeFigureOut">
              <a:rPr lang="mr-IN" smtClean="0"/>
              <a:t>21-11-2021</a:t>
            </a:fld>
            <a:endParaRPr lang="mr-IN"/>
          </a:p>
        </p:txBody>
      </p:sp>
      <p:sp>
        <p:nvSpPr>
          <p:cNvPr id="5" name="Footer Placeholder 4"/>
          <p:cNvSpPr>
            <a:spLocks noGrp="1"/>
          </p:cNvSpPr>
          <p:nvPr>
            <p:ph type="ftr" sz="quarter" idx="11"/>
          </p:nvPr>
        </p:nvSpPr>
        <p:spPr/>
        <p:txBody>
          <a:bodyPr/>
          <a:lstStyle>
            <a:extLst/>
          </a:lstStyle>
          <a:p>
            <a:endParaRPr lang="mr-IN"/>
          </a:p>
        </p:txBody>
      </p:sp>
      <p:sp>
        <p:nvSpPr>
          <p:cNvPr id="6" name="Slide Number Placeholder 5"/>
          <p:cNvSpPr>
            <a:spLocks noGrp="1"/>
          </p:cNvSpPr>
          <p:nvPr>
            <p:ph type="sldNum" sz="quarter" idx="12"/>
          </p:nvPr>
        </p:nvSpPr>
        <p:spPr/>
        <p:txBody>
          <a:bodyPr/>
          <a:lstStyle>
            <a:extLst/>
          </a:lstStyle>
          <a:p>
            <a:fld id="{BD4E3784-39A2-4376-99B0-D439BD90D5AC}" type="slidenum">
              <a:rPr lang="mr-IN" smtClean="0"/>
              <a:t>‹#›</a:t>
            </a:fld>
            <a:endParaRPr lang="mr-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723BB837-BEF6-457A-8716-621B4956D5F3}" type="datetimeFigureOut">
              <a:rPr lang="mr-IN" smtClean="0"/>
              <a:t>21-11-2021</a:t>
            </a:fld>
            <a:endParaRPr lang="mr-IN"/>
          </a:p>
        </p:txBody>
      </p:sp>
      <p:sp>
        <p:nvSpPr>
          <p:cNvPr id="5" name="Footer Placeholder 4"/>
          <p:cNvSpPr>
            <a:spLocks noGrp="1"/>
          </p:cNvSpPr>
          <p:nvPr>
            <p:ph type="ftr" sz="quarter" idx="11"/>
          </p:nvPr>
        </p:nvSpPr>
        <p:spPr>
          <a:xfrm>
            <a:off x="457200" y="6556248"/>
            <a:ext cx="3657600" cy="228600"/>
          </a:xfrm>
        </p:spPr>
        <p:txBody>
          <a:bodyPr/>
          <a:lstStyle>
            <a:extLst/>
          </a:lstStyle>
          <a:p>
            <a:endParaRPr lang="mr-IN"/>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D4E3784-39A2-4376-99B0-D439BD90D5AC}" type="slidenum">
              <a:rPr lang="mr-IN" smtClean="0"/>
              <a:t>‹#›</a:t>
            </a:fld>
            <a:endParaRPr lang="mr-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23BB837-BEF6-457A-8716-621B4956D5F3}" type="datetimeFigureOut">
              <a:rPr lang="mr-IN" smtClean="0"/>
              <a:t>21-11-2021</a:t>
            </a:fld>
            <a:endParaRPr lang="mr-IN"/>
          </a:p>
        </p:txBody>
      </p:sp>
      <p:sp>
        <p:nvSpPr>
          <p:cNvPr id="5" name="Footer Placeholder 4"/>
          <p:cNvSpPr>
            <a:spLocks noGrp="1"/>
          </p:cNvSpPr>
          <p:nvPr>
            <p:ph type="ftr" sz="quarter" idx="11"/>
          </p:nvPr>
        </p:nvSpPr>
        <p:spPr/>
        <p:txBody>
          <a:bodyPr/>
          <a:lstStyle>
            <a:extLst/>
          </a:lstStyle>
          <a:p>
            <a:endParaRPr lang="mr-IN"/>
          </a:p>
        </p:txBody>
      </p:sp>
      <p:sp>
        <p:nvSpPr>
          <p:cNvPr id="6" name="Slide Number Placeholder 5"/>
          <p:cNvSpPr>
            <a:spLocks noGrp="1"/>
          </p:cNvSpPr>
          <p:nvPr>
            <p:ph type="sldNum" sz="quarter" idx="12"/>
          </p:nvPr>
        </p:nvSpPr>
        <p:spPr/>
        <p:txBody>
          <a:bodyPr/>
          <a:lstStyle>
            <a:extLst/>
          </a:lstStyle>
          <a:p>
            <a:fld id="{BD4E3784-39A2-4376-99B0-D439BD90D5AC}" type="slidenum">
              <a:rPr lang="mr-IN" smtClean="0"/>
              <a:t>‹#›</a:t>
            </a:fld>
            <a:endParaRPr lang="mr-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23BB837-BEF6-457A-8716-621B4956D5F3}" type="datetimeFigureOut">
              <a:rPr lang="mr-IN" smtClean="0"/>
              <a:t>21-11-2021</a:t>
            </a:fld>
            <a:endParaRPr lang="mr-IN"/>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mr-IN"/>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D4E3784-39A2-4376-99B0-D439BD90D5AC}" type="slidenum">
              <a:rPr lang="mr-IN" smtClean="0"/>
              <a:t>‹#›</a:t>
            </a:fld>
            <a:endParaRPr lang="mr-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23BB837-BEF6-457A-8716-621B4956D5F3}" type="datetimeFigureOut">
              <a:rPr lang="mr-IN" smtClean="0"/>
              <a:t>21-11-2021</a:t>
            </a:fld>
            <a:endParaRPr lang="mr-IN"/>
          </a:p>
        </p:txBody>
      </p:sp>
      <p:sp>
        <p:nvSpPr>
          <p:cNvPr id="6" name="Footer Placeholder 5"/>
          <p:cNvSpPr>
            <a:spLocks noGrp="1"/>
          </p:cNvSpPr>
          <p:nvPr>
            <p:ph type="ftr" sz="quarter" idx="11"/>
          </p:nvPr>
        </p:nvSpPr>
        <p:spPr/>
        <p:txBody>
          <a:bodyPr/>
          <a:lstStyle>
            <a:extLst/>
          </a:lstStyle>
          <a:p>
            <a:endParaRPr lang="mr-IN"/>
          </a:p>
        </p:txBody>
      </p:sp>
      <p:sp>
        <p:nvSpPr>
          <p:cNvPr id="7" name="Slide Number Placeholder 6"/>
          <p:cNvSpPr>
            <a:spLocks noGrp="1"/>
          </p:cNvSpPr>
          <p:nvPr>
            <p:ph type="sldNum" sz="quarter" idx="12"/>
          </p:nvPr>
        </p:nvSpPr>
        <p:spPr/>
        <p:txBody>
          <a:bodyPr/>
          <a:lstStyle>
            <a:extLst/>
          </a:lstStyle>
          <a:p>
            <a:fld id="{BD4E3784-39A2-4376-99B0-D439BD90D5AC}" type="slidenum">
              <a:rPr lang="mr-IN" smtClean="0"/>
              <a:t>‹#›</a:t>
            </a:fld>
            <a:endParaRPr lang="mr-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23BB837-BEF6-457A-8716-621B4956D5F3}" type="datetimeFigureOut">
              <a:rPr lang="mr-IN" smtClean="0"/>
              <a:t>21-11-2021</a:t>
            </a:fld>
            <a:endParaRPr lang="mr-IN"/>
          </a:p>
        </p:txBody>
      </p:sp>
      <p:sp>
        <p:nvSpPr>
          <p:cNvPr id="8" name="Footer Placeholder 7"/>
          <p:cNvSpPr>
            <a:spLocks noGrp="1"/>
          </p:cNvSpPr>
          <p:nvPr>
            <p:ph type="ftr" sz="quarter" idx="11"/>
          </p:nvPr>
        </p:nvSpPr>
        <p:spPr/>
        <p:txBody>
          <a:bodyPr/>
          <a:lstStyle>
            <a:extLst/>
          </a:lstStyle>
          <a:p>
            <a:endParaRPr lang="mr-IN"/>
          </a:p>
        </p:txBody>
      </p:sp>
      <p:sp>
        <p:nvSpPr>
          <p:cNvPr id="9" name="Slide Number Placeholder 8"/>
          <p:cNvSpPr>
            <a:spLocks noGrp="1"/>
          </p:cNvSpPr>
          <p:nvPr>
            <p:ph type="sldNum" sz="quarter" idx="12"/>
          </p:nvPr>
        </p:nvSpPr>
        <p:spPr/>
        <p:txBody>
          <a:bodyPr/>
          <a:lstStyle>
            <a:extLst/>
          </a:lstStyle>
          <a:p>
            <a:fld id="{BD4E3784-39A2-4376-99B0-D439BD90D5AC}" type="slidenum">
              <a:rPr lang="mr-IN" smtClean="0"/>
              <a:t>‹#›</a:t>
            </a:fld>
            <a:endParaRPr lang="mr-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23BB837-BEF6-457A-8716-621B4956D5F3}" type="datetimeFigureOut">
              <a:rPr lang="mr-IN" smtClean="0"/>
              <a:t>21-11-2021</a:t>
            </a:fld>
            <a:endParaRPr lang="mr-IN"/>
          </a:p>
        </p:txBody>
      </p:sp>
      <p:sp>
        <p:nvSpPr>
          <p:cNvPr id="4" name="Footer Placeholder 3"/>
          <p:cNvSpPr>
            <a:spLocks noGrp="1"/>
          </p:cNvSpPr>
          <p:nvPr>
            <p:ph type="ftr" sz="quarter" idx="11"/>
          </p:nvPr>
        </p:nvSpPr>
        <p:spPr/>
        <p:txBody>
          <a:bodyPr/>
          <a:lstStyle>
            <a:extLst/>
          </a:lstStyle>
          <a:p>
            <a:endParaRPr lang="mr-IN"/>
          </a:p>
        </p:txBody>
      </p:sp>
      <p:sp>
        <p:nvSpPr>
          <p:cNvPr id="5" name="Slide Number Placeholder 4"/>
          <p:cNvSpPr>
            <a:spLocks noGrp="1"/>
          </p:cNvSpPr>
          <p:nvPr>
            <p:ph type="sldNum" sz="quarter" idx="12"/>
          </p:nvPr>
        </p:nvSpPr>
        <p:spPr/>
        <p:txBody>
          <a:bodyPr/>
          <a:lstStyle>
            <a:extLst/>
          </a:lstStyle>
          <a:p>
            <a:fld id="{BD4E3784-39A2-4376-99B0-D439BD90D5AC}" type="slidenum">
              <a:rPr lang="mr-IN" smtClean="0"/>
              <a:t>‹#›</a:t>
            </a:fld>
            <a:endParaRPr lang="mr-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723BB837-BEF6-457A-8716-621B4956D5F3}" type="datetimeFigureOut">
              <a:rPr lang="mr-IN" smtClean="0"/>
              <a:t>21-11-2021</a:t>
            </a:fld>
            <a:endParaRPr lang="mr-IN"/>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mr-IN"/>
          </a:p>
        </p:txBody>
      </p:sp>
      <p:sp>
        <p:nvSpPr>
          <p:cNvPr id="4" name="Slide Number Placeholder 3"/>
          <p:cNvSpPr>
            <a:spLocks noGrp="1"/>
          </p:cNvSpPr>
          <p:nvPr>
            <p:ph type="sldNum" sz="quarter" idx="12"/>
          </p:nvPr>
        </p:nvSpPr>
        <p:spPr/>
        <p:txBody>
          <a:bodyPr/>
          <a:lstStyle>
            <a:extLst/>
          </a:lstStyle>
          <a:p>
            <a:fld id="{BD4E3784-39A2-4376-99B0-D439BD90D5AC}" type="slidenum">
              <a:rPr lang="mr-IN" smtClean="0"/>
              <a:t>‹#›</a:t>
            </a:fld>
            <a:endParaRPr lang="mr-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23BB837-BEF6-457A-8716-621B4956D5F3}" type="datetimeFigureOut">
              <a:rPr lang="mr-IN" smtClean="0"/>
              <a:t>21-11-2021</a:t>
            </a:fld>
            <a:endParaRPr lang="mr-IN"/>
          </a:p>
        </p:txBody>
      </p:sp>
      <p:sp>
        <p:nvSpPr>
          <p:cNvPr id="6" name="Footer Placeholder 5"/>
          <p:cNvSpPr>
            <a:spLocks noGrp="1"/>
          </p:cNvSpPr>
          <p:nvPr>
            <p:ph type="ftr" sz="quarter" idx="11"/>
          </p:nvPr>
        </p:nvSpPr>
        <p:spPr/>
        <p:txBody>
          <a:bodyPr/>
          <a:lstStyle>
            <a:extLst/>
          </a:lstStyle>
          <a:p>
            <a:endParaRPr lang="mr-IN"/>
          </a:p>
        </p:txBody>
      </p:sp>
      <p:sp>
        <p:nvSpPr>
          <p:cNvPr id="7" name="Slide Number Placeholder 6"/>
          <p:cNvSpPr>
            <a:spLocks noGrp="1"/>
          </p:cNvSpPr>
          <p:nvPr>
            <p:ph type="sldNum" sz="quarter" idx="12"/>
          </p:nvPr>
        </p:nvSpPr>
        <p:spPr/>
        <p:txBody>
          <a:bodyPr/>
          <a:lstStyle>
            <a:extLst/>
          </a:lstStyle>
          <a:p>
            <a:fld id="{BD4E3784-39A2-4376-99B0-D439BD90D5AC}" type="slidenum">
              <a:rPr lang="mr-IN" smtClean="0"/>
              <a:t>‹#›</a:t>
            </a:fld>
            <a:endParaRPr lang="mr-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723BB837-BEF6-457A-8716-621B4956D5F3}" type="datetimeFigureOut">
              <a:rPr lang="mr-IN" smtClean="0"/>
              <a:t>21-11-2021</a:t>
            </a:fld>
            <a:endParaRPr lang="mr-IN"/>
          </a:p>
        </p:txBody>
      </p:sp>
      <p:sp>
        <p:nvSpPr>
          <p:cNvPr id="6" name="Footer Placeholder 5"/>
          <p:cNvSpPr>
            <a:spLocks noGrp="1"/>
          </p:cNvSpPr>
          <p:nvPr>
            <p:ph type="ftr" sz="quarter" idx="11"/>
          </p:nvPr>
        </p:nvSpPr>
        <p:spPr/>
        <p:txBody>
          <a:bodyPr/>
          <a:lstStyle>
            <a:extLst/>
          </a:lstStyle>
          <a:p>
            <a:endParaRPr lang="mr-IN"/>
          </a:p>
        </p:txBody>
      </p:sp>
      <p:sp>
        <p:nvSpPr>
          <p:cNvPr id="7" name="Slide Number Placeholder 6"/>
          <p:cNvSpPr>
            <a:spLocks noGrp="1"/>
          </p:cNvSpPr>
          <p:nvPr>
            <p:ph type="sldNum" sz="quarter" idx="12"/>
          </p:nvPr>
        </p:nvSpPr>
        <p:spPr/>
        <p:txBody>
          <a:bodyPr/>
          <a:lstStyle>
            <a:extLst/>
          </a:lstStyle>
          <a:p>
            <a:fld id="{BD4E3784-39A2-4376-99B0-D439BD90D5AC}" type="slidenum">
              <a:rPr lang="mr-IN" smtClean="0"/>
              <a:t>‹#›</a:t>
            </a:fld>
            <a:endParaRPr lang="mr-IN"/>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23BB837-BEF6-457A-8716-621B4956D5F3}" type="datetimeFigureOut">
              <a:rPr lang="mr-IN" smtClean="0"/>
              <a:t>21-11-2021</a:t>
            </a:fld>
            <a:endParaRPr lang="mr-IN"/>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mr-IN"/>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D4E3784-39A2-4376-99B0-D439BD90D5AC}" type="slidenum">
              <a:rPr lang="mr-IN" smtClean="0"/>
              <a:t>‹#›</a:t>
            </a:fld>
            <a:endParaRPr lang="mr-IN"/>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pradeeptawade26@yahoo.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412776"/>
            <a:ext cx="8064896" cy="3183632"/>
          </a:xfrm>
        </p:spPr>
        <p:txBody>
          <a:bodyPr/>
          <a:lstStyle/>
          <a:p>
            <a:pPr algn="l"/>
            <a:r>
              <a:rPr lang="en-US" dirty="0" smtClean="0">
                <a:solidFill>
                  <a:srgbClr val="00B0F0"/>
                </a:solidFill>
                <a:latin typeface="Times New Roman" panose="02020603050405020304" pitchFamily="18" charset="0"/>
                <a:cs typeface="Times New Roman" panose="02020603050405020304" pitchFamily="18" charset="0"/>
              </a:rPr>
              <a:t>Chapter-</a:t>
            </a:r>
            <a:br>
              <a:rPr lang="en-US" dirty="0" smtClean="0">
                <a:solidFill>
                  <a:srgbClr val="00B0F0"/>
                </a:solidFill>
                <a:latin typeface="Times New Roman" panose="02020603050405020304" pitchFamily="18" charset="0"/>
                <a:cs typeface="Times New Roman" panose="02020603050405020304" pitchFamily="18" charset="0"/>
              </a:rPr>
            </a:br>
            <a:r>
              <a:rPr lang="en-US" dirty="0" smtClean="0">
                <a:solidFill>
                  <a:srgbClr val="00B0F0"/>
                </a:solidFill>
                <a:latin typeface="Times New Roman" panose="02020603050405020304" pitchFamily="18" charset="0"/>
                <a:cs typeface="Times New Roman" panose="02020603050405020304" pitchFamily="18" charset="0"/>
              </a:rPr>
              <a:t>Piecemeal </a:t>
            </a:r>
            <a:r>
              <a:rPr lang="en-US" dirty="0">
                <a:solidFill>
                  <a:srgbClr val="00B0F0"/>
                </a:solidFill>
                <a:latin typeface="Times New Roman" panose="02020603050405020304" pitchFamily="18" charset="0"/>
                <a:cs typeface="Times New Roman" panose="02020603050405020304" pitchFamily="18" charset="0"/>
              </a:rPr>
              <a:t>Distribution of Cash</a:t>
            </a:r>
            <a:r>
              <a:rPr lang="en-US" dirty="0"/>
              <a:t/>
            </a:r>
            <a:br>
              <a:rPr lang="en-US" dirty="0"/>
            </a:br>
            <a:endParaRPr lang="mr-IN" dirty="0"/>
          </a:p>
        </p:txBody>
      </p:sp>
    </p:spTree>
    <p:extLst>
      <p:ext uri="{BB962C8B-B14F-4D97-AF65-F5344CB8AC3E}">
        <p14:creationId xmlns:p14="http://schemas.microsoft.com/office/powerpoint/2010/main" val="4252754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76712"/>
          </a:xfrm>
        </p:spPr>
        <p:txBody>
          <a:bodyPr>
            <a:noAutofit/>
          </a:bodyPr>
          <a:lstStyle/>
          <a:p>
            <a:r>
              <a:rPr lang="en-US" sz="2800" dirty="0" smtClean="0">
                <a:solidFill>
                  <a:schemeClr val="bg2">
                    <a:lumMod val="50000"/>
                  </a:schemeClr>
                </a:solidFill>
                <a:latin typeface="Times New Roman" panose="02020603050405020304" pitchFamily="18" charset="0"/>
                <a:cs typeface="Times New Roman" panose="02020603050405020304" pitchFamily="18" charset="0"/>
              </a:rPr>
              <a:t>Piecemeal Distribution of Cash</a:t>
            </a:r>
            <a:br>
              <a:rPr lang="en-US" sz="2800" dirty="0" smtClean="0">
                <a:solidFill>
                  <a:schemeClr val="bg2">
                    <a:lumMod val="50000"/>
                  </a:schemeClr>
                </a:solidFill>
                <a:latin typeface="Times New Roman" panose="02020603050405020304" pitchFamily="18" charset="0"/>
                <a:cs typeface="Times New Roman" panose="02020603050405020304" pitchFamily="18" charset="0"/>
              </a:rPr>
            </a:br>
            <a:endParaRPr lang="mr-IN" sz="2800" dirty="0">
              <a:solidFill>
                <a:schemeClr val="bg2">
                  <a:lumMod val="50000"/>
                </a:schemeClr>
              </a:solidFill>
              <a:latin typeface="Times New Roman" panose="02020603050405020304" pitchFamily="18" charset="0"/>
            </a:endParaRPr>
          </a:p>
        </p:txBody>
      </p:sp>
      <p:sp>
        <p:nvSpPr>
          <p:cNvPr id="3" name="Content Placeholder 2"/>
          <p:cNvSpPr>
            <a:spLocks noGrp="1"/>
          </p:cNvSpPr>
          <p:nvPr>
            <p:ph idx="1"/>
          </p:nvPr>
        </p:nvSpPr>
        <p:spPr>
          <a:xfrm>
            <a:off x="457200" y="1124744"/>
            <a:ext cx="7239000" cy="5544616"/>
          </a:xfrm>
        </p:spPr>
        <p:txBody>
          <a:bodyPr/>
          <a:lstStyle/>
          <a:p>
            <a:pPr algn="just"/>
            <a:r>
              <a:rPr lang="en-US" sz="2000" dirty="0">
                <a:latin typeface="Times New Roman" panose="02020603050405020304" pitchFamily="18" charset="0"/>
                <a:cs typeface="Times New Roman" panose="02020603050405020304" pitchFamily="18" charset="0"/>
              </a:rPr>
              <a:t>In Dissolution of Partnership firm, it is assumed that the entire assets are realized (sold), and entire liabilities are paid off and capital are refunded to the partners. But in practical, dissolution of firm is a lengthy process. The assets are realized (sold) step by step (gradually</a:t>
            </a:r>
            <a:r>
              <a:rPr lang="en-US" sz="2000" dirty="0" smtClean="0">
                <a:latin typeface="Times New Roman" panose="02020603050405020304" pitchFamily="18" charset="0"/>
                <a:cs typeface="Times New Roman" panose="02020603050405020304" pitchFamily="18" charset="0"/>
              </a:rPr>
              <a:t>).</a:t>
            </a:r>
          </a:p>
          <a:p>
            <a:pPr marL="0" indent="0">
              <a:buNone/>
            </a:pPr>
            <a:r>
              <a:rPr lang="en-US" sz="2000" b="1" dirty="0">
                <a:latin typeface="Times New Roman" panose="02020603050405020304" pitchFamily="18" charset="0"/>
                <a:cs typeface="Times New Roman" panose="02020603050405020304" pitchFamily="18" charset="0"/>
              </a:rPr>
              <a:t>Example:-</a:t>
            </a:r>
          </a:p>
          <a:p>
            <a:pPr algn="just"/>
            <a:r>
              <a:rPr lang="en-US" sz="2000" dirty="0">
                <a:latin typeface="Times New Roman" panose="02020603050405020304" pitchFamily="18" charset="0"/>
                <a:cs typeface="Times New Roman" panose="02020603050405020304" pitchFamily="18" charset="0"/>
              </a:rPr>
              <a:t>If partners decided to dissolve the firm on 31stMarch, the stock of firm by be sold off in month of April, the debtors may be collected in May and other fixed assets may be sold by July. As and when money received from sale of assets, it is used for payment of liabilities.</a:t>
            </a:r>
          </a:p>
          <a:p>
            <a:pPr algn="just"/>
            <a:r>
              <a:rPr lang="en-US" sz="2000" dirty="0">
                <a:latin typeface="Times New Roman" panose="02020603050405020304" pitchFamily="18" charset="0"/>
                <a:cs typeface="Times New Roman" panose="02020603050405020304" pitchFamily="18" charset="0"/>
              </a:rPr>
              <a:t>In simple words, after dissolution assets are sold out and amount received from sale of assets will be used for payment of liabilities, this process is known as </a:t>
            </a:r>
            <a:r>
              <a:rPr lang="en-US" sz="2000" u="sng" dirty="0">
                <a:latin typeface="Times New Roman" panose="02020603050405020304" pitchFamily="18" charset="0"/>
                <a:cs typeface="Times New Roman" panose="02020603050405020304" pitchFamily="18" charset="0"/>
              </a:rPr>
              <a:t>Piecemeal Distribution of Cash</a:t>
            </a:r>
            <a:r>
              <a:rPr lang="en-US" sz="2000" dirty="0">
                <a:latin typeface="Times New Roman" panose="02020603050405020304" pitchFamily="18" charset="0"/>
                <a:cs typeface="Times New Roman" panose="02020603050405020304" pitchFamily="18" charset="0"/>
              </a:rPr>
              <a:t>.</a:t>
            </a:r>
          </a:p>
          <a:p>
            <a:pPr algn="just"/>
            <a:endParaRPr lang="en-US" sz="1600" dirty="0">
              <a:latin typeface="Times New Roman" panose="02020603050405020304" pitchFamily="18" charset="0"/>
              <a:cs typeface="Times New Roman" panose="02020603050405020304" pitchFamily="18" charset="0"/>
            </a:endParaRPr>
          </a:p>
          <a:p>
            <a:endParaRPr lang="mr-IN" dirty="0"/>
          </a:p>
        </p:txBody>
      </p:sp>
    </p:spTree>
    <p:extLst>
      <p:ext uri="{BB962C8B-B14F-4D97-AF65-F5344CB8AC3E}">
        <p14:creationId xmlns:p14="http://schemas.microsoft.com/office/powerpoint/2010/main" val="29223556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solidFill>
                  <a:schemeClr val="bg2">
                    <a:lumMod val="50000"/>
                  </a:schemeClr>
                </a:solidFill>
                <a:latin typeface="Times New Roman" panose="02020603050405020304" pitchFamily="18" charset="0"/>
                <a:cs typeface="Times New Roman" panose="02020603050405020304" pitchFamily="18" charset="0"/>
              </a:rPr>
              <a:t>Piecemeal Distribution of Cash</a:t>
            </a:r>
            <a:br>
              <a:rPr lang="en-US" sz="2800" dirty="0">
                <a:solidFill>
                  <a:schemeClr val="bg2">
                    <a:lumMod val="50000"/>
                  </a:schemeClr>
                </a:solidFill>
                <a:latin typeface="Times New Roman" panose="02020603050405020304" pitchFamily="18" charset="0"/>
                <a:cs typeface="Times New Roman" panose="02020603050405020304" pitchFamily="18" charset="0"/>
              </a:rPr>
            </a:br>
            <a:endParaRPr lang="mr-IN" sz="2800" dirty="0">
              <a:solidFill>
                <a:schemeClr val="bg2">
                  <a:lumMod val="50000"/>
                </a:schemeClr>
              </a:solidFill>
              <a:latin typeface="Times New Roman" panose="02020603050405020304" pitchFamily="18" charset="0"/>
            </a:endParaRPr>
          </a:p>
        </p:txBody>
      </p:sp>
      <p:sp>
        <p:nvSpPr>
          <p:cNvPr id="3" name="Content Placeholder 2"/>
          <p:cNvSpPr>
            <a:spLocks noGrp="1"/>
          </p:cNvSpPr>
          <p:nvPr>
            <p:ph idx="1"/>
          </p:nvPr>
        </p:nvSpPr>
        <p:spPr>
          <a:xfrm>
            <a:off x="457200" y="1124744"/>
            <a:ext cx="7239000" cy="5544616"/>
          </a:xfrm>
        </p:spPr>
        <p:txBody>
          <a:bodyPr>
            <a:normAutofit fontScale="92500" lnSpcReduction="10000"/>
          </a:bodyPr>
          <a:lstStyle/>
          <a:p>
            <a:pPr marL="0" indent="0" algn="just">
              <a:buNone/>
            </a:pPr>
            <a:r>
              <a:rPr lang="en-US" sz="2200" b="1" u="sng" dirty="0">
                <a:latin typeface="Times New Roman" panose="02020603050405020304" pitchFamily="18" charset="0"/>
                <a:cs typeface="Times New Roman" panose="02020603050405020304" pitchFamily="18" charset="0"/>
              </a:rPr>
              <a:t>**Payment/ Settlement of Liabilities</a:t>
            </a:r>
            <a:r>
              <a:rPr lang="en-US" sz="2200" b="1" u="sng"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liabilities are paid in following orders:</a:t>
            </a:r>
          </a:p>
          <a:p>
            <a:pPr lvl="0" algn="just">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Provision </a:t>
            </a:r>
            <a:r>
              <a:rPr lang="en-US" sz="2000" dirty="0">
                <a:latin typeface="Times New Roman" panose="02020603050405020304" pitchFamily="18" charset="0"/>
                <a:cs typeface="Times New Roman" panose="02020603050405020304" pitchFamily="18" charset="0"/>
              </a:rPr>
              <a:t>of Realization Expanses ( if given)</a:t>
            </a:r>
          </a:p>
          <a:p>
            <a:pPr lvl="0" algn="just">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Payment </a:t>
            </a:r>
            <a:r>
              <a:rPr lang="en-US" sz="2000" dirty="0">
                <a:latin typeface="Times New Roman" panose="02020603050405020304" pitchFamily="18" charset="0"/>
                <a:cs typeface="Times New Roman" panose="02020603050405020304" pitchFamily="18" charset="0"/>
              </a:rPr>
              <a:t>of Unrecorded or Contingent Labilities ( Example- </a:t>
            </a:r>
            <a:r>
              <a:rPr lang="en-US" sz="2000" dirty="0" smtClean="0">
                <a:latin typeface="Times New Roman" panose="02020603050405020304" pitchFamily="18" charset="0"/>
                <a:cs typeface="Times New Roman" panose="02020603050405020304" pitchFamily="18" charset="0"/>
              </a:rPr>
              <a:t>	Bill </a:t>
            </a:r>
            <a:r>
              <a:rPr lang="en-US" sz="2000" dirty="0">
                <a:latin typeface="Times New Roman" panose="02020603050405020304" pitchFamily="18" charset="0"/>
                <a:cs typeface="Times New Roman" panose="02020603050405020304" pitchFamily="18" charset="0"/>
              </a:rPr>
              <a:t>Discounted)</a:t>
            </a:r>
          </a:p>
          <a:p>
            <a:pPr lvl="0" algn="just">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Payment </a:t>
            </a:r>
            <a:r>
              <a:rPr lang="en-US" sz="2000" dirty="0">
                <a:latin typeface="Times New Roman" panose="02020603050405020304" pitchFamily="18" charset="0"/>
                <a:cs typeface="Times New Roman" panose="02020603050405020304" pitchFamily="18" charset="0"/>
              </a:rPr>
              <a:t>of Outsider Liabilities (Example- Creditors, Bills </a:t>
            </a:r>
            <a:r>
              <a:rPr lang="en-US" sz="2000" dirty="0" smtClean="0">
                <a:latin typeface="Times New Roman" panose="02020603050405020304" pitchFamily="18" charset="0"/>
                <a:cs typeface="Times New Roman" panose="02020603050405020304" pitchFamily="18" charset="0"/>
              </a:rPr>
              <a:t>payable</a:t>
            </a:r>
            <a:r>
              <a:rPr lang="en-US" sz="2000" dirty="0">
                <a:latin typeface="Times New Roman" panose="02020603050405020304" pitchFamily="18" charset="0"/>
                <a:cs typeface="Times New Roman" panose="02020603050405020304" pitchFamily="18" charset="0"/>
              </a:rPr>
              <a:t>, Bank Loan or Loan, Bank Overdraft, Loan from any </a:t>
            </a:r>
            <a:r>
              <a:rPr lang="en-US" sz="2000" dirty="0" smtClean="0">
                <a:latin typeface="Times New Roman" panose="02020603050405020304" pitchFamily="18" charset="0"/>
                <a:cs typeface="Times New Roman" panose="02020603050405020304" pitchFamily="18" charset="0"/>
              </a:rPr>
              <a:t>	relative </a:t>
            </a:r>
            <a:r>
              <a:rPr lang="en-US" sz="2000" dirty="0">
                <a:latin typeface="Times New Roman" panose="02020603050405020304" pitchFamily="18" charset="0"/>
                <a:cs typeface="Times New Roman" panose="02020603050405020304" pitchFamily="18" charset="0"/>
              </a:rPr>
              <a:t>of Partner etc.</a:t>
            </a:r>
          </a:p>
          <a:p>
            <a:pPr lvl="0" algn="just">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Payment </a:t>
            </a:r>
            <a:r>
              <a:rPr lang="en-US" sz="2000" dirty="0">
                <a:latin typeface="Times New Roman" panose="02020603050405020304" pitchFamily="18" charset="0"/>
                <a:cs typeface="Times New Roman" panose="02020603050405020304" pitchFamily="18" charset="0"/>
              </a:rPr>
              <a:t>of Internal Liabilities ( Example- only loan from any </a:t>
            </a:r>
            <a:r>
              <a:rPr lang="en-US" sz="2000" dirty="0" smtClean="0">
                <a:latin typeface="Times New Roman" panose="02020603050405020304" pitchFamily="18" charset="0"/>
                <a:cs typeface="Times New Roman" panose="02020603050405020304" pitchFamily="18" charset="0"/>
              </a:rPr>
              <a:t>partner </a:t>
            </a:r>
            <a:r>
              <a:rPr lang="en-US" sz="2000" dirty="0">
                <a:latin typeface="Times New Roman" panose="02020603050405020304" pitchFamily="18" charset="0"/>
                <a:cs typeface="Times New Roman" panose="02020603050405020304" pitchFamily="18" charset="0"/>
              </a:rPr>
              <a:t>only)</a:t>
            </a:r>
          </a:p>
          <a:p>
            <a:pPr lvl="0" algn="just">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Refund </a:t>
            </a:r>
            <a:r>
              <a:rPr lang="en-US" sz="2000" dirty="0">
                <a:latin typeface="Times New Roman" panose="02020603050405020304" pitchFamily="18" charset="0"/>
                <a:cs typeface="Times New Roman" panose="02020603050405020304" pitchFamily="18" charset="0"/>
              </a:rPr>
              <a:t>of Partner Capital ( always as per Statement showing </a:t>
            </a:r>
            <a:r>
              <a:rPr lang="en-US" sz="2000" dirty="0" smtClean="0">
                <a:latin typeface="Times New Roman" panose="02020603050405020304" pitchFamily="18" charset="0"/>
                <a:cs typeface="Times New Roman" panose="02020603050405020304" pitchFamily="18" charset="0"/>
              </a:rPr>
              <a:t>	excess </a:t>
            </a:r>
            <a:r>
              <a:rPr lang="en-US" sz="2000" dirty="0">
                <a:latin typeface="Times New Roman" panose="02020603050405020304" pitchFamily="18" charset="0"/>
                <a:cs typeface="Times New Roman" panose="02020603050405020304" pitchFamily="18" charset="0"/>
              </a:rPr>
              <a:t>capital)</a:t>
            </a:r>
          </a:p>
          <a:p>
            <a:pPr lvl="0" algn="just">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If </a:t>
            </a:r>
            <a:r>
              <a:rPr lang="en-US" sz="2000" dirty="0">
                <a:latin typeface="Times New Roman" panose="02020603050405020304" pitchFamily="18" charset="0"/>
                <a:cs typeface="Times New Roman" panose="02020603050405020304" pitchFamily="18" charset="0"/>
              </a:rPr>
              <a:t>any surplus amount is retained in business then, distribute </a:t>
            </a:r>
            <a:r>
              <a:rPr lang="en-US" sz="2000" dirty="0" smtClean="0">
                <a:latin typeface="Times New Roman" panose="02020603050405020304" pitchFamily="18" charset="0"/>
                <a:cs typeface="Times New Roman" panose="02020603050405020304" pitchFamily="18" charset="0"/>
              </a:rPr>
              <a:t>among </a:t>
            </a:r>
            <a:r>
              <a:rPr lang="en-US" sz="2000" dirty="0">
                <a:latin typeface="Times New Roman" panose="02020603050405020304" pitchFamily="18" charset="0"/>
                <a:cs typeface="Times New Roman" panose="02020603050405020304" pitchFamily="18" charset="0"/>
              </a:rPr>
              <a:t>the all partners in theirs profit and loss ratio.</a:t>
            </a:r>
          </a:p>
          <a:p>
            <a:pPr marL="0" indent="0" algn="just">
              <a:buNone/>
            </a:pPr>
            <a:r>
              <a:rPr lang="en-US" sz="2000" dirty="0">
                <a:latin typeface="Times New Roman" panose="02020603050405020304" pitchFamily="18" charset="0"/>
                <a:cs typeface="Times New Roman" panose="02020603050405020304" pitchFamily="18" charset="0"/>
              </a:rPr>
              <a:t>In solution always prepare 2 statements-</a:t>
            </a:r>
          </a:p>
          <a:p>
            <a:pPr lvl="0" algn="just">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Statement showing Excess Capital------------(Working Note)</a:t>
            </a:r>
          </a:p>
          <a:p>
            <a:pPr lvl="0" algn="just">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Statement showing piecemeal distribution of </a:t>
            </a:r>
            <a:r>
              <a:rPr lang="en-US" sz="2000" dirty="0" smtClean="0">
                <a:latin typeface="Times New Roman" panose="02020603050405020304" pitchFamily="18" charset="0"/>
                <a:cs typeface="Times New Roman" panose="02020603050405020304" pitchFamily="18" charset="0"/>
              </a:rPr>
              <a:t>cash</a:t>
            </a:r>
            <a:endParaRPr lang="en-US" sz="2000" dirty="0">
              <a:latin typeface="Times New Roman" panose="02020603050405020304" pitchFamily="18" charset="0"/>
              <a:cs typeface="Times New Roman" panose="02020603050405020304" pitchFamily="18" charset="0"/>
            </a:endParaRPr>
          </a:p>
          <a:p>
            <a:pPr algn="just"/>
            <a:endParaRPr lang="en-US" sz="1600" dirty="0">
              <a:latin typeface="Times New Roman" panose="02020603050405020304" pitchFamily="18" charset="0"/>
              <a:cs typeface="Times New Roman" panose="02020603050405020304" pitchFamily="18" charset="0"/>
            </a:endParaRPr>
          </a:p>
          <a:p>
            <a:endParaRPr lang="mr-IN" dirty="0"/>
          </a:p>
        </p:txBody>
      </p:sp>
    </p:spTree>
    <p:extLst>
      <p:ext uri="{BB962C8B-B14F-4D97-AF65-F5344CB8AC3E}">
        <p14:creationId xmlns:p14="http://schemas.microsoft.com/office/powerpoint/2010/main" val="30329991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solidFill>
                  <a:schemeClr val="bg2">
                    <a:lumMod val="50000"/>
                  </a:schemeClr>
                </a:solidFill>
                <a:latin typeface="Times New Roman" panose="02020603050405020304" pitchFamily="18" charset="0"/>
                <a:cs typeface="Times New Roman" panose="02020603050405020304" pitchFamily="18" charset="0"/>
              </a:rPr>
              <a:t>Piecemeal Distribution of Cash</a:t>
            </a:r>
            <a:br>
              <a:rPr lang="en-US" sz="3200" dirty="0" smtClean="0">
                <a:solidFill>
                  <a:schemeClr val="bg2">
                    <a:lumMod val="50000"/>
                  </a:schemeClr>
                </a:solidFill>
                <a:latin typeface="Times New Roman" panose="02020603050405020304" pitchFamily="18" charset="0"/>
                <a:cs typeface="Times New Roman" panose="02020603050405020304" pitchFamily="18" charset="0"/>
              </a:rPr>
            </a:br>
            <a:endParaRPr lang="mr-IN" sz="3200" dirty="0">
              <a:solidFill>
                <a:schemeClr val="bg2">
                  <a:lumMod val="50000"/>
                </a:schemeClr>
              </a:solidFill>
              <a:latin typeface="Times New Roman" panose="02020603050405020304" pitchFamily="18" charset="0"/>
            </a:endParaRPr>
          </a:p>
        </p:txBody>
      </p:sp>
      <p:sp>
        <p:nvSpPr>
          <p:cNvPr id="3" name="Content Placeholder 2"/>
          <p:cNvSpPr>
            <a:spLocks noGrp="1"/>
          </p:cNvSpPr>
          <p:nvPr>
            <p:ph idx="1"/>
          </p:nvPr>
        </p:nvSpPr>
        <p:spPr>
          <a:xfrm>
            <a:off x="457200" y="1124744"/>
            <a:ext cx="7239000" cy="5544616"/>
          </a:xfrm>
        </p:spPr>
        <p:txBody>
          <a:bodyPr>
            <a:normAutofit/>
          </a:bodyPr>
          <a:lstStyle/>
          <a:p>
            <a:pPr algn="just"/>
            <a:r>
              <a:rPr lang="en-US" sz="1600" b="1" u="sng" dirty="0">
                <a:latin typeface="Times New Roman" panose="02020603050405020304" pitchFamily="18" charset="0"/>
                <a:cs typeface="Times New Roman" panose="02020603050405020304" pitchFamily="18" charset="0"/>
              </a:rPr>
              <a:t>Format of Statement showing Excess Capital</a:t>
            </a:r>
            <a:endParaRPr lang="en-US" sz="1600" dirty="0">
              <a:latin typeface="Times New Roman" panose="02020603050405020304" pitchFamily="18" charset="0"/>
              <a:cs typeface="Times New Roman" panose="02020603050405020304" pitchFamily="18" charset="0"/>
            </a:endParaRPr>
          </a:p>
          <a:p>
            <a:pPr algn="just"/>
            <a:endParaRPr lang="en-US" sz="1600" dirty="0">
              <a:latin typeface="Times New Roman" panose="02020603050405020304" pitchFamily="18" charset="0"/>
              <a:cs typeface="Times New Roman" panose="02020603050405020304" pitchFamily="18" charset="0"/>
            </a:endParaRPr>
          </a:p>
          <a:p>
            <a:endParaRPr lang="mr-IN" dirty="0"/>
          </a:p>
        </p:txBody>
      </p:sp>
      <p:graphicFrame>
        <p:nvGraphicFramePr>
          <p:cNvPr id="4" name="Table 3"/>
          <p:cNvGraphicFramePr>
            <a:graphicFrameLocks noGrp="1"/>
          </p:cNvGraphicFramePr>
          <p:nvPr>
            <p:extLst>
              <p:ext uri="{D42A27DB-BD31-4B8C-83A1-F6EECF244321}">
                <p14:modId xmlns:p14="http://schemas.microsoft.com/office/powerpoint/2010/main" val="1537891606"/>
              </p:ext>
            </p:extLst>
          </p:nvPr>
        </p:nvGraphicFramePr>
        <p:xfrm>
          <a:off x="395537" y="1628800"/>
          <a:ext cx="7632847" cy="4968551"/>
        </p:xfrm>
        <a:graphic>
          <a:graphicData uri="http://schemas.openxmlformats.org/drawingml/2006/table">
            <a:tbl>
              <a:tblPr firstRow="1" firstCol="1" bandRow="1">
                <a:tableStyleId>{5940675A-B579-460E-94D1-54222C63F5DA}</a:tableStyleId>
              </a:tblPr>
              <a:tblGrid>
                <a:gridCol w="4378875"/>
                <a:gridCol w="1093444"/>
                <a:gridCol w="1093444"/>
                <a:gridCol w="1067084"/>
              </a:tblGrid>
              <a:tr h="478108">
                <a:tc>
                  <a:txBody>
                    <a:bodyPr/>
                    <a:lstStyle/>
                    <a:p>
                      <a:pPr marL="457200" algn="ctr">
                        <a:lnSpc>
                          <a:spcPct val="115000"/>
                        </a:lnSpc>
                        <a:spcAft>
                          <a:spcPts val="0"/>
                        </a:spcAft>
                      </a:pPr>
                      <a:r>
                        <a:rPr lang="en-US" sz="1200" b="1" dirty="0">
                          <a:effectLst/>
                          <a:latin typeface="Times New Roman" panose="02020603050405020304" pitchFamily="18" charset="0"/>
                          <a:cs typeface="Times New Roman" panose="02020603050405020304" pitchFamily="18" charset="0"/>
                        </a:rPr>
                        <a:t>Particulars</a:t>
                      </a:r>
                      <a:endParaRPr lang="en-US" sz="1200" b="1" dirty="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b="1" dirty="0">
                          <a:effectLst/>
                          <a:latin typeface="Times New Roman" panose="02020603050405020304" pitchFamily="18" charset="0"/>
                          <a:cs typeface="Times New Roman" panose="02020603050405020304" pitchFamily="18" charset="0"/>
                        </a:rPr>
                        <a:t>1</a:t>
                      </a:r>
                      <a:r>
                        <a:rPr lang="en-US" sz="1200" b="1" baseline="30000" dirty="0">
                          <a:effectLst/>
                          <a:latin typeface="Times New Roman" panose="02020603050405020304" pitchFamily="18" charset="0"/>
                          <a:cs typeface="Times New Roman" panose="02020603050405020304" pitchFamily="18" charset="0"/>
                        </a:rPr>
                        <a:t>st</a:t>
                      </a:r>
                      <a:r>
                        <a:rPr lang="en-US" sz="1200" b="1" u="sng" dirty="0">
                          <a:effectLst/>
                          <a:latin typeface="Times New Roman" panose="02020603050405020304" pitchFamily="18" charset="0"/>
                          <a:cs typeface="Times New Roman" panose="02020603050405020304" pitchFamily="18" charset="0"/>
                        </a:rPr>
                        <a:t> </a:t>
                      </a:r>
                      <a:r>
                        <a:rPr lang="en-US" sz="1200" b="1" dirty="0">
                          <a:effectLst/>
                          <a:latin typeface="Times New Roman" panose="02020603050405020304" pitchFamily="18" charset="0"/>
                          <a:cs typeface="Times New Roman" panose="02020603050405020304" pitchFamily="18" charset="0"/>
                        </a:rPr>
                        <a:t>Partner</a:t>
                      </a:r>
                      <a:endParaRPr lang="en-US" sz="1200" b="1" dirty="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b="1" dirty="0">
                          <a:effectLst/>
                          <a:latin typeface="Times New Roman" panose="02020603050405020304" pitchFamily="18" charset="0"/>
                          <a:cs typeface="Times New Roman" panose="02020603050405020304" pitchFamily="18" charset="0"/>
                        </a:rPr>
                        <a:t>2</a:t>
                      </a:r>
                      <a:r>
                        <a:rPr lang="en-US" sz="1200" b="1" baseline="30000" dirty="0">
                          <a:effectLst/>
                          <a:latin typeface="Times New Roman" panose="02020603050405020304" pitchFamily="18" charset="0"/>
                          <a:cs typeface="Times New Roman" panose="02020603050405020304" pitchFamily="18" charset="0"/>
                        </a:rPr>
                        <a:t>nd</a:t>
                      </a:r>
                      <a:r>
                        <a:rPr lang="en-US" sz="1200" b="1" dirty="0">
                          <a:effectLst/>
                          <a:latin typeface="Times New Roman" panose="02020603050405020304" pitchFamily="18" charset="0"/>
                          <a:cs typeface="Times New Roman" panose="02020603050405020304" pitchFamily="18" charset="0"/>
                        </a:rPr>
                        <a:t> Partner</a:t>
                      </a:r>
                      <a:endParaRPr lang="en-US" sz="1200" b="1" dirty="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b="1" dirty="0">
                          <a:effectLst/>
                          <a:latin typeface="Times New Roman" panose="02020603050405020304" pitchFamily="18" charset="0"/>
                          <a:cs typeface="Times New Roman" panose="02020603050405020304" pitchFamily="18" charset="0"/>
                        </a:rPr>
                        <a:t>3</a:t>
                      </a:r>
                      <a:r>
                        <a:rPr lang="en-US" sz="1200" b="1" baseline="30000" dirty="0">
                          <a:effectLst/>
                          <a:latin typeface="Times New Roman" panose="02020603050405020304" pitchFamily="18" charset="0"/>
                          <a:cs typeface="Times New Roman" panose="02020603050405020304" pitchFamily="18" charset="0"/>
                        </a:rPr>
                        <a:t>rd</a:t>
                      </a:r>
                      <a:endParaRPr lang="en-US" sz="1200" b="1" dirty="0">
                        <a:effectLst/>
                        <a:latin typeface="Times New Roman" panose="02020603050405020304" pitchFamily="18" charset="0"/>
                        <a:cs typeface="Times New Roman" panose="02020603050405020304" pitchFamily="18" charset="0"/>
                      </a:endParaRPr>
                    </a:p>
                    <a:p>
                      <a:pPr marL="457200" algn="ctr">
                        <a:lnSpc>
                          <a:spcPct val="115000"/>
                        </a:lnSpc>
                        <a:spcAft>
                          <a:spcPts val="0"/>
                        </a:spcAft>
                      </a:pPr>
                      <a:r>
                        <a:rPr lang="en-US" sz="1200" b="1" dirty="0">
                          <a:effectLst/>
                          <a:latin typeface="Times New Roman" panose="02020603050405020304" pitchFamily="18" charset="0"/>
                          <a:cs typeface="Times New Roman" panose="02020603050405020304" pitchFamily="18" charset="0"/>
                        </a:rPr>
                        <a:t>Partner</a:t>
                      </a:r>
                      <a:endParaRPr lang="en-US" sz="1200" b="1" dirty="0">
                        <a:effectLst/>
                        <a:latin typeface="Times New Roman" panose="02020603050405020304" pitchFamily="18" charset="0"/>
                        <a:ea typeface="Calibri"/>
                        <a:cs typeface="Times New Roman" panose="02020603050405020304" pitchFamily="18" charset="0"/>
                      </a:endParaRPr>
                    </a:p>
                  </a:txBody>
                  <a:tcPr marL="28735" marR="28735" marT="0" marB="0"/>
                </a:tc>
              </a:tr>
              <a:tr h="214049">
                <a:tc>
                  <a:txBody>
                    <a:bodyPr/>
                    <a:lstStyle/>
                    <a:p>
                      <a:pPr marL="457200" algn="just">
                        <a:lnSpc>
                          <a:spcPct val="115000"/>
                        </a:lnSpc>
                        <a:spcAft>
                          <a:spcPts val="0"/>
                        </a:spcAft>
                      </a:pPr>
                      <a:r>
                        <a:rPr lang="en-US" sz="1200" dirty="0">
                          <a:effectLst/>
                          <a:latin typeface="Times New Roman" panose="02020603050405020304" pitchFamily="18" charset="0"/>
                          <a:cs typeface="Times New Roman" panose="02020603050405020304" pitchFamily="18" charset="0"/>
                        </a:rPr>
                        <a:t>Profit and Loss Ratio</a:t>
                      </a:r>
                      <a:endParaRPr lang="en-US" sz="1200" dirty="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r>
              <a:tr h="214049">
                <a:tc>
                  <a:txBody>
                    <a:bodyPr/>
                    <a:lstStyle/>
                    <a:p>
                      <a:pPr marL="457200" algn="just">
                        <a:lnSpc>
                          <a:spcPct val="115000"/>
                        </a:lnSpc>
                        <a:spcAft>
                          <a:spcPts val="0"/>
                        </a:spcAft>
                      </a:pPr>
                      <a:r>
                        <a:rPr lang="en-US" sz="1200">
                          <a:effectLst/>
                          <a:latin typeface="Times New Roman" panose="02020603050405020304" pitchFamily="18" charset="0"/>
                          <a:cs typeface="Times New Roman" panose="02020603050405020304" pitchFamily="18" charset="0"/>
                        </a:rPr>
                        <a:t>Capital Balance ( Credit Balance)</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xx</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xx</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xx</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r>
              <a:tr h="856196">
                <a:tc>
                  <a:txBody>
                    <a:bodyPr/>
                    <a:lstStyle/>
                    <a:p>
                      <a:pPr marL="457200" algn="just">
                        <a:lnSpc>
                          <a:spcPct val="115000"/>
                        </a:lnSpc>
                        <a:spcAft>
                          <a:spcPts val="0"/>
                        </a:spcAft>
                        <a:tabLst>
                          <a:tab pos="3056255" algn="r"/>
                        </a:tabLst>
                      </a:pPr>
                      <a:r>
                        <a:rPr lang="en-US" sz="1200" dirty="0">
                          <a:effectLst/>
                          <a:latin typeface="Times New Roman" panose="02020603050405020304" pitchFamily="18" charset="0"/>
                          <a:cs typeface="Times New Roman" panose="02020603050405020304" pitchFamily="18" charset="0"/>
                        </a:rPr>
                        <a:t>Add-	+                        </a:t>
                      </a:r>
                    </a:p>
                    <a:p>
                      <a:pPr marL="457200" algn="just">
                        <a:lnSpc>
                          <a:spcPct val="115000"/>
                        </a:lnSpc>
                        <a:spcAft>
                          <a:spcPts val="0"/>
                        </a:spcAft>
                      </a:pPr>
                      <a:r>
                        <a:rPr lang="en-US" sz="1200" dirty="0">
                          <a:effectLst/>
                          <a:latin typeface="Times New Roman" panose="02020603050405020304" pitchFamily="18" charset="0"/>
                          <a:cs typeface="Times New Roman" panose="02020603050405020304" pitchFamily="18" charset="0"/>
                        </a:rPr>
                        <a:t>Current Account ( Credit balance)</a:t>
                      </a:r>
                    </a:p>
                    <a:p>
                      <a:pPr marL="457200" algn="just">
                        <a:lnSpc>
                          <a:spcPct val="115000"/>
                        </a:lnSpc>
                        <a:spcAft>
                          <a:spcPts val="0"/>
                        </a:spcAft>
                      </a:pPr>
                      <a:r>
                        <a:rPr lang="en-US" sz="1200" dirty="0">
                          <a:effectLst/>
                          <a:latin typeface="Times New Roman" panose="02020603050405020304" pitchFamily="18" charset="0"/>
                          <a:cs typeface="Times New Roman" panose="02020603050405020304" pitchFamily="18" charset="0"/>
                        </a:rPr>
                        <a:t>General Reserve/ any Reserve</a:t>
                      </a:r>
                    </a:p>
                    <a:p>
                      <a:pPr marL="457200" algn="just">
                        <a:lnSpc>
                          <a:spcPct val="115000"/>
                        </a:lnSpc>
                        <a:spcAft>
                          <a:spcPts val="0"/>
                        </a:spcAft>
                      </a:pPr>
                      <a:r>
                        <a:rPr lang="en-US" sz="1200" dirty="0">
                          <a:effectLst/>
                          <a:latin typeface="Times New Roman" panose="02020603050405020304" pitchFamily="18" charset="0"/>
                          <a:cs typeface="Times New Roman" panose="02020603050405020304" pitchFamily="18" charset="0"/>
                        </a:rPr>
                        <a:t>Profit and  loss ( Credit balance)</a:t>
                      </a:r>
                      <a:endParaRPr lang="en-US" sz="1200" dirty="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u="none" strike="noStrike">
                          <a:effectLst/>
                          <a:latin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cs typeface="Times New Roman" panose="02020603050405020304" pitchFamily="18" charset="0"/>
                      </a:endParaRPr>
                    </a:p>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a:t>
                      </a:r>
                    </a:p>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a:t>
                      </a:r>
                    </a:p>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 </a:t>
                      </a:r>
                    </a:p>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a:t>
                      </a:r>
                    </a:p>
                    <a:p>
                      <a:pPr algn="ctr">
                        <a:lnSpc>
                          <a:spcPct val="115000"/>
                        </a:lnSpc>
                        <a:spcAft>
                          <a:spcPts val="0"/>
                        </a:spcAft>
                      </a:pPr>
                      <a:r>
                        <a:rPr lang="en-US" sz="1200">
                          <a:effectLst/>
                          <a:latin typeface="Times New Roman" panose="02020603050405020304" pitchFamily="18" charset="0"/>
                          <a:cs typeface="Times New Roman" panose="02020603050405020304" pitchFamily="18" charset="0"/>
                        </a:rPr>
                        <a:t>x</a:t>
                      </a:r>
                    </a:p>
                    <a:p>
                      <a:pPr algn="ctr">
                        <a:lnSpc>
                          <a:spcPct val="115000"/>
                        </a:lnSpc>
                        <a:spcAft>
                          <a:spcPts val="0"/>
                        </a:spcAft>
                      </a:pPr>
                      <a:r>
                        <a:rPr lang="en-US" sz="1200">
                          <a:effectLst/>
                          <a:latin typeface="Times New Roman" panose="02020603050405020304" pitchFamily="18" charset="0"/>
                          <a:cs typeface="Times New Roman" panose="02020603050405020304" pitchFamily="18" charset="0"/>
                        </a:rPr>
                        <a:t>x</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 </a:t>
                      </a:r>
                    </a:p>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a:t>
                      </a:r>
                    </a:p>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a:t>
                      </a:r>
                    </a:p>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r>
              <a:tr h="1153114">
                <a:tc>
                  <a:txBody>
                    <a:bodyPr/>
                    <a:lstStyle/>
                    <a:p>
                      <a:pPr marL="457200" algn="just">
                        <a:lnSpc>
                          <a:spcPct val="115000"/>
                        </a:lnSpc>
                        <a:spcAft>
                          <a:spcPts val="0"/>
                        </a:spcAft>
                      </a:pPr>
                      <a:r>
                        <a:rPr lang="en-US" sz="1200">
                          <a:effectLst/>
                          <a:latin typeface="Times New Roman" panose="02020603050405020304" pitchFamily="18" charset="0"/>
                          <a:cs typeface="Times New Roman" panose="02020603050405020304" pitchFamily="18" charset="0"/>
                        </a:rPr>
                        <a:t>Less:                                                     -                                           </a:t>
                      </a:r>
                    </a:p>
                    <a:p>
                      <a:pPr marL="457200" algn="just">
                        <a:lnSpc>
                          <a:spcPct val="115000"/>
                        </a:lnSpc>
                        <a:spcAft>
                          <a:spcPts val="0"/>
                        </a:spcAft>
                      </a:pPr>
                      <a:r>
                        <a:rPr lang="en-US" sz="1200">
                          <a:effectLst/>
                          <a:latin typeface="Times New Roman" panose="02020603050405020304" pitchFamily="18" charset="0"/>
                          <a:cs typeface="Times New Roman" panose="02020603050405020304" pitchFamily="18" charset="0"/>
                        </a:rPr>
                        <a:t>Current Account ( Debit balance)</a:t>
                      </a:r>
                    </a:p>
                    <a:p>
                      <a:pPr marL="457200" algn="just">
                        <a:lnSpc>
                          <a:spcPct val="115000"/>
                        </a:lnSpc>
                        <a:spcAft>
                          <a:spcPts val="0"/>
                        </a:spcAft>
                      </a:pPr>
                      <a:r>
                        <a:rPr lang="en-US" sz="1200">
                          <a:effectLst/>
                          <a:latin typeface="Times New Roman" panose="02020603050405020304" pitchFamily="18" charset="0"/>
                          <a:cs typeface="Times New Roman" panose="02020603050405020304" pitchFamily="18" charset="0"/>
                        </a:rPr>
                        <a:t>Drawing Account </a:t>
                      </a:r>
                    </a:p>
                    <a:p>
                      <a:pPr marL="457200" algn="just">
                        <a:lnSpc>
                          <a:spcPct val="115000"/>
                        </a:lnSpc>
                        <a:spcAft>
                          <a:spcPts val="0"/>
                        </a:spcAft>
                      </a:pPr>
                      <a:r>
                        <a:rPr lang="en-US" sz="1200">
                          <a:effectLst/>
                          <a:latin typeface="Times New Roman" panose="02020603050405020304" pitchFamily="18" charset="0"/>
                          <a:cs typeface="Times New Roman" panose="02020603050405020304" pitchFamily="18" charset="0"/>
                        </a:rPr>
                        <a:t>Profit and  loss ( Debit balance)</a:t>
                      </a:r>
                    </a:p>
                    <a:p>
                      <a:pPr marL="457200" algn="just">
                        <a:lnSpc>
                          <a:spcPct val="115000"/>
                        </a:lnSpc>
                        <a:spcAft>
                          <a:spcPts val="0"/>
                        </a:spcAft>
                      </a:pPr>
                      <a:r>
                        <a:rPr lang="en-US" sz="1200">
                          <a:effectLst/>
                          <a:latin typeface="Times New Roman" panose="02020603050405020304" pitchFamily="18" charset="0"/>
                          <a:cs typeface="Times New Roman" panose="02020603050405020304" pitchFamily="18" charset="0"/>
                        </a:rPr>
                        <a:t>Deferred Revenue Expenditure</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u="none" strike="noStrike"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cs typeface="Times New Roman" panose="02020603050405020304" pitchFamily="18" charset="0"/>
                      </a:endParaRPr>
                    </a:p>
                    <a:p>
                      <a:pPr marL="457200" algn="ctr">
                        <a:lnSpc>
                          <a:spcPct val="115000"/>
                        </a:lnSpc>
                        <a:spcAft>
                          <a:spcPts val="0"/>
                        </a:spcAft>
                      </a:pPr>
                      <a:r>
                        <a:rPr lang="en-US" sz="1200" dirty="0">
                          <a:effectLst/>
                          <a:latin typeface="Times New Roman" panose="02020603050405020304" pitchFamily="18" charset="0"/>
                          <a:cs typeface="Times New Roman" panose="02020603050405020304" pitchFamily="18" charset="0"/>
                        </a:rPr>
                        <a:t>(x)</a:t>
                      </a:r>
                    </a:p>
                    <a:p>
                      <a:pPr marL="457200" algn="ctr">
                        <a:lnSpc>
                          <a:spcPct val="115000"/>
                        </a:lnSpc>
                        <a:spcAft>
                          <a:spcPts val="0"/>
                        </a:spcAft>
                      </a:pPr>
                      <a:r>
                        <a:rPr lang="en-US" sz="1200" dirty="0">
                          <a:effectLst/>
                          <a:latin typeface="Times New Roman" panose="02020603050405020304" pitchFamily="18" charset="0"/>
                          <a:cs typeface="Times New Roman" panose="02020603050405020304" pitchFamily="18" charset="0"/>
                        </a:rPr>
                        <a:t>(x)</a:t>
                      </a:r>
                    </a:p>
                    <a:p>
                      <a:pPr marL="457200" algn="ctr">
                        <a:lnSpc>
                          <a:spcPct val="115000"/>
                        </a:lnSpc>
                        <a:spcAft>
                          <a:spcPts val="0"/>
                        </a:spcAft>
                      </a:pPr>
                      <a:r>
                        <a:rPr lang="en-US" sz="1200" dirty="0">
                          <a:effectLst/>
                          <a:latin typeface="Times New Roman" panose="02020603050405020304" pitchFamily="18" charset="0"/>
                          <a:cs typeface="Times New Roman" panose="02020603050405020304" pitchFamily="18" charset="0"/>
                        </a:rPr>
                        <a:t>(x)</a:t>
                      </a:r>
                    </a:p>
                    <a:p>
                      <a:pPr marL="457200" algn="ctr">
                        <a:lnSpc>
                          <a:spcPct val="115000"/>
                        </a:lnSpc>
                        <a:spcAft>
                          <a:spcPts val="0"/>
                        </a:spcAft>
                      </a:pPr>
                      <a:r>
                        <a:rPr lang="en-US" sz="1200" dirty="0">
                          <a:effectLst/>
                          <a:latin typeface="Times New Roman" panose="02020603050405020304" pitchFamily="18" charset="0"/>
                          <a:cs typeface="Times New Roman" panose="02020603050405020304" pitchFamily="18" charset="0"/>
                        </a:rPr>
                        <a:t>(x)</a:t>
                      </a:r>
                      <a:endParaRPr lang="en-US" sz="1200" dirty="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dirty="0">
                          <a:effectLst/>
                          <a:latin typeface="Times New Roman" panose="02020603050405020304" pitchFamily="18" charset="0"/>
                          <a:cs typeface="Times New Roman" panose="02020603050405020304" pitchFamily="18" charset="0"/>
                        </a:rPr>
                        <a:t> </a:t>
                      </a:r>
                    </a:p>
                    <a:p>
                      <a:pPr marL="457200" algn="ctr">
                        <a:lnSpc>
                          <a:spcPct val="115000"/>
                        </a:lnSpc>
                        <a:spcAft>
                          <a:spcPts val="0"/>
                        </a:spcAft>
                      </a:pPr>
                      <a:r>
                        <a:rPr lang="en-US" sz="1200" dirty="0">
                          <a:effectLst/>
                          <a:latin typeface="Times New Roman" panose="02020603050405020304" pitchFamily="18" charset="0"/>
                          <a:cs typeface="Times New Roman" panose="02020603050405020304" pitchFamily="18" charset="0"/>
                        </a:rPr>
                        <a:t>(x)</a:t>
                      </a:r>
                    </a:p>
                    <a:p>
                      <a:pPr algn="ctr">
                        <a:lnSpc>
                          <a:spcPct val="115000"/>
                        </a:lnSpc>
                        <a:spcAft>
                          <a:spcPts val="0"/>
                        </a:spcAft>
                      </a:pPr>
                      <a:r>
                        <a:rPr lang="en-US" sz="1200" dirty="0">
                          <a:effectLst/>
                          <a:latin typeface="Times New Roman" panose="02020603050405020304" pitchFamily="18" charset="0"/>
                          <a:cs typeface="Times New Roman" panose="02020603050405020304" pitchFamily="18" charset="0"/>
                        </a:rPr>
                        <a:t>(x)</a:t>
                      </a:r>
                    </a:p>
                    <a:p>
                      <a:pPr algn="ctr">
                        <a:lnSpc>
                          <a:spcPct val="115000"/>
                        </a:lnSpc>
                        <a:spcAft>
                          <a:spcPts val="0"/>
                        </a:spcAft>
                      </a:pPr>
                      <a:r>
                        <a:rPr lang="en-US" sz="1200" dirty="0">
                          <a:effectLst/>
                          <a:latin typeface="Times New Roman" panose="02020603050405020304" pitchFamily="18" charset="0"/>
                          <a:cs typeface="Times New Roman" panose="02020603050405020304" pitchFamily="18" charset="0"/>
                        </a:rPr>
                        <a:t>(x)</a:t>
                      </a:r>
                    </a:p>
                    <a:p>
                      <a:pPr algn="ctr">
                        <a:lnSpc>
                          <a:spcPct val="115000"/>
                        </a:lnSpc>
                        <a:spcAft>
                          <a:spcPts val="0"/>
                        </a:spcAft>
                      </a:pPr>
                      <a:r>
                        <a:rPr lang="en-US" sz="1200" dirty="0">
                          <a:effectLst/>
                          <a:latin typeface="Times New Roman" panose="02020603050405020304" pitchFamily="18" charset="0"/>
                          <a:cs typeface="Times New Roman" panose="02020603050405020304" pitchFamily="18" charset="0"/>
                        </a:rPr>
                        <a:t>(x)</a:t>
                      </a:r>
                      <a:endParaRPr lang="en-US" sz="1200" dirty="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 </a:t>
                      </a:r>
                    </a:p>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a:t>
                      </a:r>
                    </a:p>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a:t>
                      </a:r>
                    </a:p>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a:t>
                      </a:r>
                    </a:p>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r>
              <a:tr h="256247">
                <a:tc>
                  <a:txBody>
                    <a:bodyPr/>
                    <a:lstStyle/>
                    <a:p>
                      <a:pPr marL="457200" algn="just">
                        <a:lnSpc>
                          <a:spcPct val="115000"/>
                        </a:lnSpc>
                        <a:spcAft>
                          <a:spcPts val="0"/>
                        </a:spcAft>
                      </a:pPr>
                      <a:r>
                        <a:rPr lang="en-US" sz="1200">
                          <a:effectLst/>
                          <a:latin typeface="Times New Roman" panose="02020603050405020304" pitchFamily="18" charset="0"/>
                          <a:cs typeface="Times New Roman" panose="02020603050405020304" pitchFamily="18" charset="0"/>
                        </a:rPr>
                        <a:t>Adjusted Capital</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xxx</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xxx</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xxx</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r>
              <a:tr h="214049">
                <a:tc>
                  <a:txBody>
                    <a:bodyPr/>
                    <a:lstStyle/>
                    <a:p>
                      <a:pPr marL="457200" algn="just">
                        <a:lnSpc>
                          <a:spcPct val="115000"/>
                        </a:lnSpc>
                        <a:spcAft>
                          <a:spcPts val="0"/>
                        </a:spcAft>
                      </a:pPr>
                      <a:r>
                        <a:rPr lang="en-US" sz="1200">
                          <a:effectLst/>
                          <a:latin typeface="Times New Roman" panose="02020603050405020304" pitchFamily="18" charset="0"/>
                          <a:cs typeface="Times New Roman" panose="02020603050405020304" pitchFamily="18" charset="0"/>
                        </a:rPr>
                        <a:t>PSR ( Profit and Loss Ratio)</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r>
              <a:tr h="428098">
                <a:tc>
                  <a:txBody>
                    <a:bodyPr/>
                    <a:lstStyle/>
                    <a:p>
                      <a:pPr marL="457200" algn="just">
                        <a:lnSpc>
                          <a:spcPct val="115000"/>
                        </a:lnSpc>
                        <a:spcAft>
                          <a:spcPts val="0"/>
                        </a:spcAft>
                      </a:pPr>
                      <a:r>
                        <a:rPr lang="en-US" sz="1200">
                          <a:effectLst/>
                          <a:latin typeface="Times New Roman" panose="02020603050405020304" pitchFamily="18" charset="0"/>
                          <a:cs typeface="Times New Roman" panose="02020603050405020304" pitchFamily="18" charset="0"/>
                        </a:rPr>
                        <a:t>Unit Capital= </a:t>
                      </a:r>
                      <a:r>
                        <a:rPr lang="en-US" sz="1200" u="sng">
                          <a:effectLst/>
                          <a:latin typeface="Times New Roman" panose="02020603050405020304" pitchFamily="18" charset="0"/>
                          <a:cs typeface="Times New Roman" panose="02020603050405020304" pitchFamily="18" charset="0"/>
                        </a:rPr>
                        <a:t>Adjusted Capital</a:t>
                      </a:r>
                      <a:r>
                        <a:rPr lang="en-US" sz="1200">
                          <a:effectLst/>
                          <a:latin typeface="Times New Roman" panose="02020603050405020304" pitchFamily="18" charset="0"/>
                          <a:cs typeface="Times New Roman" panose="02020603050405020304" pitchFamily="18" charset="0"/>
                        </a:rPr>
                        <a:t> </a:t>
                      </a:r>
                    </a:p>
                    <a:p>
                      <a:pPr marL="457200" algn="just">
                        <a:lnSpc>
                          <a:spcPct val="115000"/>
                        </a:lnSpc>
                        <a:spcAft>
                          <a:spcPts val="0"/>
                        </a:spcAft>
                      </a:pPr>
                      <a:r>
                        <a:rPr lang="en-US" sz="1200">
                          <a:effectLst/>
                          <a:latin typeface="Times New Roman" panose="02020603050405020304" pitchFamily="18" charset="0"/>
                          <a:cs typeface="Times New Roman" panose="02020603050405020304" pitchFamily="18" charset="0"/>
                        </a:rPr>
                        <a:t>                              PSR</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xx</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dirty="0">
                          <a:effectLst/>
                          <a:latin typeface="Times New Roman" panose="02020603050405020304" pitchFamily="18" charset="0"/>
                          <a:cs typeface="Times New Roman" panose="02020603050405020304" pitchFamily="18" charset="0"/>
                        </a:rPr>
                        <a:t>xx</a:t>
                      </a:r>
                      <a:endParaRPr lang="en-US" sz="1200" dirty="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xx</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r>
              <a:tr h="428098">
                <a:tc>
                  <a:txBody>
                    <a:bodyPr/>
                    <a:lstStyle/>
                    <a:p>
                      <a:pPr marL="457200" algn="just">
                        <a:lnSpc>
                          <a:spcPct val="115000"/>
                        </a:lnSpc>
                        <a:spcAft>
                          <a:spcPts val="0"/>
                        </a:spcAft>
                      </a:pPr>
                      <a:r>
                        <a:rPr lang="en-US" sz="1200">
                          <a:effectLst/>
                          <a:latin typeface="Times New Roman" panose="02020603050405020304" pitchFamily="18" charset="0"/>
                          <a:cs typeface="Times New Roman" panose="02020603050405020304" pitchFamily="18" charset="0"/>
                        </a:rPr>
                        <a:t>Base Capital </a:t>
                      </a:r>
                    </a:p>
                    <a:p>
                      <a:pPr marL="457200" algn="just">
                        <a:lnSpc>
                          <a:spcPct val="115000"/>
                        </a:lnSpc>
                        <a:spcAft>
                          <a:spcPts val="0"/>
                        </a:spcAft>
                      </a:pPr>
                      <a:r>
                        <a:rPr lang="en-US" sz="1200">
                          <a:effectLst/>
                          <a:latin typeface="Times New Roman" panose="02020603050405020304" pitchFamily="18" charset="0"/>
                          <a:cs typeface="Times New Roman" panose="02020603050405020304" pitchFamily="18" charset="0"/>
                        </a:rPr>
                        <a:t>(lowest amount among Unit Capital)</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xx</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dirty="0">
                          <a:effectLst/>
                          <a:latin typeface="Times New Roman" panose="02020603050405020304" pitchFamily="18" charset="0"/>
                          <a:cs typeface="Times New Roman" panose="02020603050405020304" pitchFamily="18" charset="0"/>
                        </a:rPr>
                        <a:t>xx</a:t>
                      </a:r>
                      <a:endParaRPr lang="en-US" sz="1200" dirty="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dirty="0">
                          <a:effectLst/>
                          <a:latin typeface="Times New Roman" panose="02020603050405020304" pitchFamily="18" charset="0"/>
                          <a:cs typeface="Times New Roman" panose="02020603050405020304" pitchFamily="18" charset="0"/>
                        </a:rPr>
                        <a:t>xx</a:t>
                      </a:r>
                      <a:endParaRPr lang="en-US" sz="1200" dirty="0">
                        <a:effectLst/>
                        <a:latin typeface="Times New Roman" panose="02020603050405020304" pitchFamily="18" charset="0"/>
                        <a:ea typeface="Calibri"/>
                        <a:cs typeface="Times New Roman" panose="02020603050405020304" pitchFamily="18" charset="0"/>
                      </a:endParaRPr>
                    </a:p>
                  </a:txBody>
                  <a:tcPr marL="28735" marR="28735" marT="0" marB="0"/>
                </a:tc>
              </a:tr>
              <a:tr h="214049">
                <a:tc>
                  <a:txBody>
                    <a:bodyPr/>
                    <a:lstStyle/>
                    <a:p>
                      <a:pPr marL="457200" algn="just">
                        <a:lnSpc>
                          <a:spcPct val="115000"/>
                        </a:lnSpc>
                        <a:spcAft>
                          <a:spcPts val="0"/>
                        </a:spcAft>
                      </a:pPr>
                      <a:r>
                        <a:rPr lang="en-US" sz="1200">
                          <a:effectLst/>
                          <a:latin typeface="Times New Roman" panose="02020603050405020304" pitchFamily="18" charset="0"/>
                          <a:cs typeface="Times New Roman" panose="02020603050405020304" pitchFamily="18" charset="0"/>
                        </a:rPr>
                        <a:t>Proportionate Capital= BC X PSR</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xx</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xx</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dirty="0">
                          <a:effectLst/>
                          <a:latin typeface="Times New Roman" panose="02020603050405020304" pitchFamily="18" charset="0"/>
                          <a:cs typeface="Times New Roman" panose="02020603050405020304" pitchFamily="18" charset="0"/>
                        </a:rPr>
                        <a:t>xx</a:t>
                      </a:r>
                      <a:endParaRPr lang="en-US" sz="1200" dirty="0">
                        <a:effectLst/>
                        <a:latin typeface="Times New Roman" panose="02020603050405020304" pitchFamily="18" charset="0"/>
                        <a:ea typeface="Calibri"/>
                        <a:cs typeface="Times New Roman" panose="02020603050405020304" pitchFamily="18" charset="0"/>
                      </a:endParaRPr>
                    </a:p>
                  </a:txBody>
                  <a:tcPr marL="28735" marR="28735" marT="0" marB="0"/>
                </a:tc>
              </a:tr>
              <a:tr h="256247">
                <a:tc>
                  <a:txBody>
                    <a:bodyPr/>
                    <a:lstStyle/>
                    <a:p>
                      <a:pPr marL="457200" algn="just">
                        <a:lnSpc>
                          <a:spcPct val="115000"/>
                        </a:lnSpc>
                        <a:spcAft>
                          <a:spcPts val="0"/>
                        </a:spcAft>
                      </a:pPr>
                      <a:r>
                        <a:rPr lang="en-US" sz="1200">
                          <a:effectLst/>
                          <a:latin typeface="Times New Roman" panose="02020603050405020304" pitchFamily="18" charset="0"/>
                          <a:cs typeface="Times New Roman" panose="02020603050405020304" pitchFamily="18" charset="0"/>
                        </a:rPr>
                        <a:t>Excess Capital = Adjusted Capital- Proportionate Capital</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xx</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a:effectLst/>
                          <a:latin typeface="Times New Roman" panose="02020603050405020304" pitchFamily="18" charset="0"/>
                          <a:cs typeface="Times New Roman" panose="02020603050405020304" pitchFamily="18" charset="0"/>
                        </a:rPr>
                        <a:t>NIL</a:t>
                      </a:r>
                      <a:endParaRPr lang="en-US" sz="1200">
                        <a:effectLst/>
                        <a:latin typeface="Times New Roman" panose="02020603050405020304" pitchFamily="18" charset="0"/>
                        <a:ea typeface="Calibri"/>
                        <a:cs typeface="Times New Roman" panose="02020603050405020304" pitchFamily="18" charset="0"/>
                      </a:endParaRPr>
                    </a:p>
                  </a:txBody>
                  <a:tcPr marL="28735" marR="28735" marT="0" marB="0"/>
                </a:tc>
                <a:tc>
                  <a:txBody>
                    <a:bodyPr/>
                    <a:lstStyle/>
                    <a:p>
                      <a:pPr marL="457200" algn="ctr">
                        <a:lnSpc>
                          <a:spcPct val="115000"/>
                        </a:lnSpc>
                        <a:spcAft>
                          <a:spcPts val="0"/>
                        </a:spcAft>
                      </a:pPr>
                      <a:r>
                        <a:rPr lang="en-US" sz="1200" dirty="0">
                          <a:effectLst/>
                          <a:latin typeface="Times New Roman" panose="02020603050405020304" pitchFamily="18" charset="0"/>
                          <a:cs typeface="Times New Roman" panose="02020603050405020304" pitchFamily="18" charset="0"/>
                        </a:rPr>
                        <a:t>xx</a:t>
                      </a:r>
                      <a:endParaRPr lang="en-US" sz="1200" dirty="0">
                        <a:effectLst/>
                        <a:latin typeface="Times New Roman" panose="02020603050405020304" pitchFamily="18" charset="0"/>
                        <a:ea typeface="Calibri"/>
                        <a:cs typeface="Times New Roman" panose="02020603050405020304" pitchFamily="18" charset="0"/>
                      </a:endParaRPr>
                    </a:p>
                  </a:txBody>
                  <a:tcPr marL="28735" marR="28735" marT="0" marB="0"/>
                </a:tc>
              </a:tr>
              <a:tr h="256247">
                <a:tc gridSpan="4">
                  <a:txBody>
                    <a:bodyPr/>
                    <a:lstStyle/>
                    <a:p>
                      <a:pPr marL="457200" algn="just">
                        <a:lnSpc>
                          <a:spcPct val="115000"/>
                        </a:lnSpc>
                        <a:spcAft>
                          <a:spcPts val="0"/>
                        </a:spcAft>
                      </a:pPr>
                      <a:r>
                        <a:rPr lang="en-US" sz="1200" dirty="0">
                          <a:effectLst/>
                          <a:latin typeface="Times New Roman" panose="02020603050405020304" pitchFamily="18" charset="0"/>
                          <a:cs typeface="Times New Roman" panose="02020603050405020304" pitchFamily="18" charset="0"/>
                        </a:rPr>
                        <a:t>(Here any one partner left i.e. become NIL, So again repeat same steps between reaming two partners)</a:t>
                      </a:r>
                      <a:endParaRPr lang="en-US" sz="1200" dirty="0">
                        <a:effectLst/>
                        <a:latin typeface="Times New Roman" panose="02020603050405020304" pitchFamily="18" charset="0"/>
                        <a:ea typeface="Calibri"/>
                        <a:cs typeface="Times New Roman" panose="02020603050405020304" pitchFamily="18" charset="0"/>
                      </a:endParaRPr>
                    </a:p>
                  </a:txBody>
                  <a:tcPr marL="28735" marR="28735" marT="0" marB="0"/>
                </a:tc>
                <a:tc hMerge="1">
                  <a:txBody>
                    <a:bodyPr/>
                    <a:lstStyle/>
                    <a:p>
                      <a:endParaRPr lang="mr-IN"/>
                    </a:p>
                  </a:txBody>
                  <a:tcPr/>
                </a:tc>
                <a:tc hMerge="1">
                  <a:txBody>
                    <a:bodyPr/>
                    <a:lstStyle/>
                    <a:p>
                      <a:endParaRPr lang="mr-IN"/>
                    </a:p>
                  </a:txBody>
                  <a:tcPr/>
                </a:tc>
                <a:tc hMerge="1">
                  <a:txBody>
                    <a:bodyPr/>
                    <a:lstStyle/>
                    <a:p>
                      <a:endParaRPr lang="mr-IN"/>
                    </a:p>
                  </a:txBody>
                  <a:tcPr/>
                </a:tc>
              </a:tr>
            </a:tbl>
          </a:graphicData>
        </a:graphic>
      </p:graphicFrame>
    </p:spTree>
    <p:extLst>
      <p:ext uri="{BB962C8B-B14F-4D97-AF65-F5344CB8AC3E}">
        <p14:creationId xmlns:p14="http://schemas.microsoft.com/office/powerpoint/2010/main" val="24095640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solidFill>
                  <a:schemeClr val="bg2">
                    <a:lumMod val="50000"/>
                  </a:schemeClr>
                </a:solidFill>
                <a:latin typeface="Times New Roman" panose="02020603050405020304" pitchFamily="18" charset="0"/>
                <a:cs typeface="Times New Roman" panose="02020603050405020304" pitchFamily="18" charset="0"/>
              </a:rPr>
              <a:t>Piecemeal Distribution of Cash</a:t>
            </a:r>
            <a:br>
              <a:rPr lang="en-US" sz="3200" dirty="0" smtClean="0">
                <a:solidFill>
                  <a:schemeClr val="bg2">
                    <a:lumMod val="50000"/>
                  </a:schemeClr>
                </a:solidFill>
                <a:latin typeface="Times New Roman" panose="02020603050405020304" pitchFamily="18" charset="0"/>
                <a:cs typeface="Times New Roman" panose="02020603050405020304" pitchFamily="18" charset="0"/>
              </a:rPr>
            </a:br>
            <a:endParaRPr lang="mr-IN" sz="3200" dirty="0">
              <a:solidFill>
                <a:schemeClr val="bg2">
                  <a:lumMod val="50000"/>
                </a:schemeClr>
              </a:solidFill>
              <a:latin typeface="Times New Roman" panose="02020603050405020304" pitchFamily="18" charset="0"/>
            </a:endParaRPr>
          </a:p>
        </p:txBody>
      </p:sp>
      <p:sp>
        <p:nvSpPr>
          <p:cNvPr id="3" name="Content Placeholder 2"/>
          <p:cNvSpPr>
            <a:spLocks noGrp="1"/>
          </p:cNvSpPr>
          <p:nvPr>
            <p:ph idx="1"/>
          </p:nvPr>
        </p:nvSpPr>
        <p:spPr>
          <a:xfrm>
            <a:off x="457200" y="1124744"/>
            <a:ext cx="7239000" cy="5544616"/>
          </a:xfrm>
        </p:spPr>
        <p:txBody>
          <a:bodyPr>
            <a:normAutofit/>
          </a:bodyPr>
          <a:lstStyle/>
          <a:p>
            <a:pPr marL="0" indent="0" algn="just">
              <a:buNone/>
            </a:pPr>
            <a:r>
              <a:rPr lang="en-US" sz="2000" b="1" i="1" u="sng" dirty="0">
                <a:latin typeface="Times New Roman" panose="02020603050405020304" pitchFamily="18" charset="0"/>
                <a:cs typeface="Times New Roman" panose="02020603050405020304" pitchFamily="18" charset="0"/>
              </a:rPr>
              <a:t>Points to </a:t>
            </a:r>
            <a:r>
              <a:rPr lang="en-US" sz="2000" b="1" i="1" u="sng" dirty="0" smtClean="0">
                <a:latin typeface="Times New Roman" panose="02020603050405020304" pitchFamily="18" charset="0"/>
                <a:cs typeface="Times New Roman" panose="02020603050405020304" pitchFamily="18" charset="0"/>
              </a:rPr>
              <a:t>remember</a:t>
            </a:r>
          </a:p>
          <a:p>
            <a:pPr marL="0" indent="0" algn="just">
              <a:buNone/>
            </a:pPr>
            <a:endParaRPr lang="en-US" sz="2000" dirty="0">
              <a:latin typeface="Times New Roman" panose="02020603050405020304" pitchFamily="18" charset="0"/>
              <a:cs typeface="Times New Roman" panose="02020603050405020304" pitchFamily="18" charset="0"/>
            </a:endParaRPr>
          </a:p>
          <a:p>
            <a:pPr marL="0" indent="0" algn="just">
              <a:buNone/>
            </a:pPr>
            <a:r>
              <a:rPr lang="en-US" sz="2000" dirty="0">
                <a:latin typeface="Times New Roman" panose="02020603050405020304" pitchFamily="18" charset="0"/>
                <a:cs typeface="Times New Roman" panose="02020603050405020304" pitchFamily="18" charset="0"/>
              </a:rPr>
              <a:t>a) If PSR is not given in questions then assume it is EQUAL.</a:t>
            </a:r>
          </a:p>
          <a:p>
            <a:pPr marL="0" indent="0" algn="just">
              <a:buNone/>
            </a:pPr>
            <a:r>
              <a:rPr lang="en-US" sz="2000" dirty="0">
                <a:latin typeface="Times New Roman" panose="02020603050405020304" pitchFamily="18" charset="0"/>
                <a:cs typeface="Times New Roman" panose="02020603050405020304" pitchFamily="18" charset="0"/>
              </a:rPr>
              <a:t>b) If Cash is insufficient to pay off liabilities, the payment is made to concerned creditors (each category) in their </a:t>
            </a:r>
            <a:r>
              <a:rPr lang="en-US" sz="2000" b="1" dirty="0">
                <a:latin typeface="Times New Roman" panose="02020603050405020304" pitchFamily="18" charset="0"/>
                <a:cs typeface="Times New Roman" panose="02020603050405020304" pitchFamily="18" charset="0"/>
              </a:rPr>
              <a:t>outstanding balance ratio</a:t>
            </a:r>
            <a:r>
              <a:rPr lang="en-US" sz="2000" dirty="0">
                <a:latin typeface="Times New Roman" panose="02020603050405020304" pitchFamily="18" charset="0"/>
                <a:cs typeface="Times New Roman" panose="02020603050405020304" pitchFamily="18" charset="0"/>
              </a:rPr>
              <a:t>.</a:t>
            </a:r>
          </a:p>
          <a:p>
            <a:pPr marL="0" indent="0" algn="just">
              <a:buNone/>
            </a:pPr>
            <a:r>
              <a:rPr lang="en-US" sz="2000" dirty="0">
                <a:latin typeface="Times New Roman" panose="02020603050405020304" pitchFamily="18" charset="0"/>
                <a:cs typeface="Times New Roman" panose="02020603050405020304" pitchFamily="18" charset="0"/>
              </a:rPr>
              <a:t>c) When a partner purchase or take over any asset, assume that he /she pays cash to the firm.</a:t>
            </a:r>
          </a:p>
          <a:p>
            <a:pPr marL="0" indent="0" algn="just">
              <a:buNone/>
            </a:pPr>
            <a:r>
              <a:rPr lang="en-US" sz="2000" dirty="0">
                <a:latin typeface="Times New Roman" panose="02020603050405020304" pitchFamily="18" charset="0"/>
                <a:cs typeface="Times New Roman" panose="02020603050405020304" pitchFamily="18" charset="0"/>
              </a:rPr>
              <a:t>d) Normally secured asset is sold first before sale of other assets and secured creditors are paid first out of sale proceeds. But if secured asset is sold after the sold after the sale of other assets, the secured creditors are entitled to be paid along with the unsecured creditors out of sales proceeds of such other assets.</a:t>
            </a:r>
          </a:p>
          <a:p>
            <a:pPr algn="just"/>
            <a:endParaRPr lang="en-US" sz="1600" dirty="0">
              <a:latin typeface="Times New Roman" panose="02020603050405020304" pitchFamily="18" charset="0"/>
              <a:cs typeface="Times New Roman" panose="02020603050405020304" pitchFamily="18" charset="0"/>
            </a:endParaRPr>
          </a:p>
          <a:p>
            <a:endParaRPr lang="mr-IN" dirty="0"/>
          </a:p>
        </p:txBody>
      </p:sp>
    </p:spTree>
    <p:extLst>
      <p:ext uri="{BB962C8B-B14F-4D97-AF65-F5344CB8AC3E}">
        <p14:creationId xmlns:p14="http://schemas.microsoft.com/office/powerpoint/2010/main" val="41632650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solidFill>
                  <a:schemeClr val="bg2">
                    <a:lumMod val="50000"/>
                  </a:schemeClr>
                </a:solidFill>
                <a:latin typeface="Times New Roman" panose="02020603050405020304" pitchFamily="18" charset="0"/>
                <a:cs typeface="Times New Roman" panose="02020603050405020304" pitchFamily="18" charset="0"/>
              </a:rPr>
              <a:t>Piecemeal Distribution of Cash</a:t>
            </a:r>
            <a:r>
              <a:rPr lang="en-US" sz="3200" dirty="0" smtClean="0">
                <a:solidFill>
                  <a:schemeClr val="bg2">
                    <a:lumMod val="50000"/>
                  </a:schemeClr>
                </a:solidFill>
                <a:latin typeface="Times New Roman" panose="02020603050405020304" pitchFamily="18" charset="0"/>
                <a:cs typeface="Times New Roman" panose="02020603050405020304" pitchFamily="18" charset="0"/>
              </a:rPr>
              <a:t/>
            </a:r>
            <a:br>
              <a:rPr lang="en-US" sz="3200" dirty="0" smtClean="0">
                <a:solidFill>
                  <a:schemeClr val="bg2">
                    <a:lumMod val="50000"/>
                  </a:schemeClr>
                </a:solidFill>
                <a:latin typeface="Times New Roman" panose="02020603050405020304" pitchFamily="18" charset="0"/>
                <a:cs typeface="Times New Roman" panose="02020603050405020304" pitchFamily="18" charset="0"/>
              </a:rPr>
            </a:br>
            <a:endParaRPr lang="mr-IN" sz="3200" dirty="0">
              <a:solidFill>
                <a:schemeClr val="bg2">
                  <a:lumMod val="50000"/>
                </a:schemeClr>
              </a:solidFill>
              <a:latin typeface="Times New Roman" panose="02020603050405020304" pitchFamily="18" charset="0"/>
            </a:endParaRPr>
          </a:p>
        </p:txBody>
      </p:sp>
      <p:sp>
        <p:nvSpPr>
          <p:cNvPr id="3" name="Content Placeholder 2"/>
          <p:cNvSpPr>
            <a:spLocks noGrp="1"/>
          </p:cNvSpPr>
          <p:nvPr>
            <p:ph idx="1"/>
          </p:nvPr>
        </p:nvSpPr>
        <p:spPr>
          <a:xfrm>
            <a:off x="457200" y="1124744"/>
            <a:ext cx="7239000" cy="5544616"/>
          </a:xfrm>
        </p:spPr>
        <p:txBody>
          <a:bodyPr>
            <a:normAutofit/>
          </a:bodyPr>
          <a:lstStyle/>
          <a:p>
            <a:pPr marL="0" indent="0" algn="just">
              <a:buNone/>
            </a:pPr>
            <a:r>
              <a:rPr lang="en-US" sz="1800" b="1" u="sng" dirty="0">
                <a:latin typeface="Times New Roman" panose="02020603050405020304" pitchFamily="18" charset="0"/>
                <a:cs typeface="Times New Roman" panose="02020603050405020304" pitchFamily="18" charset="0"/>
              </a:rPr>
              <a:t>Secured Creditors:</a:t>
            </a:r>
            <a:endParaRPr lang="en-US" sz="1800" dirty="0">
              <a:latin typeface="Times New Roman" panose="02020603050405020304" pitchFamily="18" charset="0"/>
              <a:cs typeface="Times New Roman" panose="02020603050405020304" pitchFamily="18" charset="0"/>
            </a:endParaRPr>
          </a:p>
          <a:p>
            <a:pPr algn="just"/>
            <a:r>
              <a:rPr lang="en-US" sz="1800" dirty="0">
                <a:latin typeface="Times New Roman" panose="02020603050405020304" pitchFamily="18" charset="0"/>
                <a:cs typeface="Times New Roman" panose="02020603050405020304" pitchFamily="18" charset="0"/>
              </a:rPr>
              <a:t>Outside liabilities are broadly classified into 2 category i.e. secured creditors and unsecured creditors.</a:t>
            </a:r>
          </a:p>
          <a:p>
            <a:pPr algn="just"/>
            <a:r>
              <a:rPr lang="en-US" sz="1800" dirty="0">
                <a:latin typeface="Times New Roman" panose="02020603050405020304" pitchFamily="18" charset="0"/>
                <a:cs typeface="Times New Roman" panose="02020603050405020304" pitchFamily="18" charset="0"/>
              </a:rPr>
              <a:t>Secured creditors are those which are secured by pledge, charge, hypothecation or mortgage of any asset.</a:t>
            </a:r>
          </a:p>
          <a:p>
            <a:pPr algn="just"/>
            <a:r>
              <a:rPr lang="en-US" sz="1800" dirty="0">
                <a:latin typeface="Times New Roman" panose="02020603050405020304" pitchFamily="18" charset="0"/>
                <a:cs typeface="Times New Roman" panose="02020603050405020304" pitchFamily="18" charset="0"/>
              </a:rPr>
              <a:t>Example- Bank overdrafts are secured against machinery and stock.</a:t>
            </a:r>
          </a:p>
          <a:p>
            <a:pPr algn="just"/>
            <a:r>
              <a:rPr lang="en-US" sz="1800" dirty="0">
                <a:latin typeface="Times New Roman" panose="02020603050405020304" pitchFamily="18" charset="0"/>
                <a:cs typeface="Times New Roman" panose="02020603050405020304" pitchFamily="18" charset="0"/>
              </a:rPr>
              <a:t>Secured creditors may be fully secured or partly secured</a:t>
            </a:r>
          </a:p>
          <a:p>
            <a:pPr algn="just"/>
            <a:r>
              <a:rPr lang="en-US" sz="1800" u="sng" dirty="0">
                <a:latin typeface="Times New Roman" panose="02020603050405020304" pitchFamily="18" charset="0"/>
                <a:cs typeface="Times New Roman" panose="02020603050405020304" pitchFamily="18" charset="0"/>
              </a:rPr>
              <a:t>In case of fully secured creditors</a:t>
            </a:r>
            <a:r>
              <a:rPr lang="en-US" sz="1800" dirty="0">
                <a:latin typeface="Times New Roman" panose="02020603050405020304" pitchFamily="18" charset="0"/>
                <a:cs typeface="Times New Roman" panose="02020603050405020304" pitchFamily="18" charset="0"/>
              </a:rPr>
              <a:t>, the amount due is fully recovered by the value of asset pledge. In simple word on dissolution the bank can fully recover the amount due on bank overdraft out of the amount realized from the machinery and stock. The reaming surplus is belongs to the firm.</a:t>
            </a:r>
          </a:p>
          <a:p>
            <a:pPr algn="just"/>
            <a:r>
              <a:rPr lang="en-US" sz="1800" u="sng" dirty="0">
                <a:latin typeface="Times New Roman" panose="02020603050405020304" pitchFamily="18" charset="0"/>
                <a:cs typeface="Times New Roman" panose="02020603050405020304" pitchFamily="18" charset="0"/>
              </a:rPr>
              <a:t>In case of partly secured creditors, </a:t>
            </a:r>
            <a:r>
              <a:rPr lang="en-US" sz="1800" dirty="0">
                <a:latin typeface="Times New Roman" panose="02020603050405020304" pitchFamily="18" charset="0"/>
                <a:cs typeface="Times New Roman" panose="02020603050405020304" pitchFamily="18" charset="0"/>
              </a:rPr>
              <a:t>the amount due is only partly covered the value of the assets pledge.  On dissolution, bank can partly recover the amount due on bank overdraft out of amount realized form the machinery and stock. The remaining amount is treated as unsecured creditor. </a:t>
            </a:r>
          </a:p>
          <a:p>
            <a:endParaRPr lang="mr-IN" dirty="0"/>
          </a:p>
        </p:txBody>
      </p:sp>
    </p:spTree>
    <p:extLst>
      <p:ext uri="{BB962C8B-B14F-4D97-AF65-F5344CB8AC3E}">
        <p14:creationId xmlns:p14="http://schemas.microsoft.com/office/powerpoint/2010/main" val="28885864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solidFill>
                  <a:schemeClr val="bg2">
                    <a:lumMod val="50000"/>
                  </a:schemeClr>
                </a:solidFill>
                <a:latin typeface="Times New Roman" panose="02020603050405020304" pitchFamily="18" charset="0"/>
                <a:cs typeface="Times New Roman" panose="02020603050405020304" pitchFamily="18" charset="0"/>
              </a:rPr>
              <a:t>Piecemeal Distribution of Cash</a:t>
            </a:r>
            <a:r>
              <a:rPr lang="en-US" sz="3200" dirty="0" smtClean="0">
                <a:solidFill>
                  <a:schemeClr val="bg2">
                    <a:lumMod val="50000"/>
                  </a:schemeClr>
                </a:solidFill>
                <a:latin typeface="Times New Roman" panose="02020603050405020304" pitchFamily="18" charset="0"/>
                <a:cs typeface="Times New Roman" panose="02020603050405020304" pitchFamily="18" charset="0"/>
              </a:rPr>
              <a:t/>
            </a:r>
            <a:br>
              <a:rPr lang="en-US" sz="3200" dirty="0" smtClean="0">
                <a:solidFill>
                  <a:schemeClr val="bg2">
                    <a:lumMod val="50000"/>
                  </a:schemeClr>
                </a:solidFill>
                <a:latin typeface="Times New Roman" panose="02020603050405020304" pitchFamily="18" charset="0"/>
                <a:cs typeface="Times New Roman" panose="02020603050405020304" pitchFamily="18" charset="0"/>
              </a:rPr>
            </a:br>
            <a:endParaRPr lang="mr-IN" sz="3200" dirty="0">
              <a:solidFill>
                <a:schemeClr val="bg2">
                  <a:lumMod val="50000"/>
                </a:schemeClr>
              </a:solidFill>
              <a:latin typeface="Times New Roman" panose="02020603050405020304" pitchFamily="18" charset="0"/>
            </a:endParaRPr>
          </a:p>
        </p:txBody>
      </p:sp>
      <p:sp>
        <p:nvSpPr>
          <p:cNvPr id="3" name="Content Placeholder 2"/>
          <p:cNvSpPr>
            <a:spLocks noGrp="1"/>
          </p:cNvSpPr>
          <p:nvPr>
            <p:ph idx="1"/>
          </p:nvPr>
        </p:nvSpPr>
        <p:spPr>
          <a:xfrm>
            <a:off x="457200" y="1124744"/>
            <a:ext cx="7239000" cy="5544616"/>
          </a:xfrm>
        </p:spPr>
        <p:txBody>
          <a:bodyPr>
            <a:normAutofit/>
          </a:bodyPr>
          <a:lstStyle/>
          <a:p>
            <a:pPr marL="0" indent="0" algn="just">
              <a:buNone/>
            </a:pPr>
            <a:endParaRPr lang="en-US" sz="2000" b="1" u="sng" dirty="0" smtClean="0">
              <a:latin typeface="Times New Roman" panose="02020603050405020304" pitchFamily="18" charset="0"/>
              <a:cs typeface="Times New Roman" panose="02020603050405020304" pitchFamily="18" charset="0"/>
            </a:endParaRPr>
          </a:p>
          <a:p>
            <a:pPr marL="0" indent="0" algn="just">
              <a:buNone/>
            </a:pPr>
            <a:r>
              <a:rPr lang="en-US" sz="2000" b="1" u="sng" dirty="0" smtClean="0">
                <a:latin typeface="Times New Roman" panose="02020603050405020304" pitchFamily="18" charset="0"/>
                <a:cs typeface="Times New Roman" panose="02020603050405020304" pitchFamily="18" charset="0"/>
              </a:rPr>
              <a:t>Unsecured </a:t>
            </a:r>
            <a:r>
              <a:rPr lang="en-US" sz="2000" b="1" u="sng" dirty="0">
                <a:latin typeface="Times New Roman" panose="02020603050405020304" pitchFamily="18" charset="0"/>
                <a:cs typeface="Times New Roman" panose="02020603050405020304" pitchFamily="18" charset="0"/>
              </a:rPr>
              <a:t>Creditors</a:t>
            </a:r>
            <a:r>
              <a:rPr lang="en-US" sz="2000" b="1" u="sng"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Unsecured creditors have no specific security at all. Unsecured creditors are classified as Preferential Creditors and Other Creditors.</a:t>
            </a:r>
          </a:p>
          <a:p>
            <a:pPr algn="just"/>
            <a:r>
              <a:rPr lang="en-US" sz="2000" i="1" u="sng" dirty="0">
                <a:latin typeface="Times New Roman" panose="02020603050405020304" pitchFamily="18" charset="0"/>
                <a:cs typeface="Times New Roman" panose="02020603050405020304" pitchFamily="18" charset="0"/>
              </a:rPr>
              <a:t>Preferential Creditors</a:t>
            </a:r>
            <a:r>
              <a:rPr lang="en-US" sz="2000" i="1"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Preferential Creditors means amount due as a preference. This liability cannot be avoided by firm.</a:t>
            </a:r>
          </a:p>
          <a:p>
            <a:pPr algn="just"/>
            <a:r>
              <a:rPr lang="en-US" sz="2000" dirty="0">
                <a:latin typeface="Times New Roman" panose="02020603050405020304" pitchFamily="18" charset="0"/>
                <a:cs typeface="Times New Roman" panose="02020603050405020304" pitchFamily="18" charset="0"/>
              </a:rPr>
              <a:t>Example- Amount due to Government i.e. Income Tax, Municipal tax, and Amount due to Employees i.e. Salary, Wages, Compensation on termination of services, contribution to PF etc.</a:t>
            </a:r>
          </a:p>
          <a:p>
            <a:pPr algn="just"/>
            <a:r>
              <a:rPr lang="en-US" sz="2000" i="1" u="sng" dirty="0">
                <a:latin typeface="Times New Roman" panose="02020603050405020304" pitchFamily="18" charset="0"/>
                <a:cs typeface="Times New Roman" panose="02020603050405020304" pitchFamily="18" charset="0"/>
              </a:rPr>
              <a:t>Other Creditors</a:t>
            </a:r>
            <a:r>
              <a:rPr lang="en-US" sz="2000" i="1"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Other unsecured creditors are all the remaining outside liabilities of the firm. These also include the balance of partly secured creditors.</a:t>
            </a:r>
          </a:p>
          <a:p>
            <a:endParaRPr lang="mr-IN" dirty="0"/>
          </a:p>
        </p:txBody>
      </p:sp>
    </p:spTree>
    <p:extLst>
      <p:ext uri="{BB962C8B-B14F-4D97-AF65-F5344CB8AC3E}">
        <p14:creationId xmlns:p14="http://schemas.microsoft.com/office/powerpoint/2010/main" val="5498999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7239000" cy="986368"/>
          </a:xfrm>
        </p:spPr>
        <p:txBody>
          <a:bodyPr/>
          <a:lstStyle/>
          <a:p>
            <a:pPr algn="ctr"/>
            <a:r>
              <a:rPr lang="en-US" sz="4000" i="1" dirty="0">
                <a:solidFill>
                  <a:schemeClr val="accent1">
                    <a:lumMod val="75000"/>
                  </a:schemeClr>
                </a:solidFill>
                <a:latin typeface="French Script MT" pitchFamily="66" charset="0"/>
              </a:rPr>
              <a:t> </a:t>
            </a:r>
            <a:r>
              <a:rPr lang="en-US" sz="4000" dirty="0">
                <a:solidFill>
                  <a:schemeClr val="accent3"/>
                </a:solidFill>
                <a:latin typeface="Times New Roman" pitchFamily="18" charset="0"/>
                <a:cs typeface="Times New Roman" pitchFamily="18" charset="0"/>
              </a:rPr>
              <a:t>THANK</a:t>
            </a:r>
            <a:r>
              <a:rPr lang="en-US" sz="4000" dirty="0"/>
              <a:t> </a:t>
            </a:r>
            <a:r>
              <a:rPr lang="en-US" sz="4000" dirty="0">
                <a:solidFill>
                  <a:schemeClr val="accent3"/>
                </a:solidFill>
                <a:latin typeface="Times New Roman" pitchFamily="18" charset="0"/>
                <a:cs typeface="Times New Roman" pitchFamily="18" charset="0"/>
              </a:rPr>
              <a:t>YOU!!</a:t>
            </a:r>
            <a:endParaRPr lang="mr-IN" dirty="0"/>
          </a:p>
        </p:txBody>
      </p:sp>
      <p:sp>
        <p:nvSpPr>
          <p:cNvPr id="3" name="Content Placeholder 2"/>
          <p:cNvSpPr>
            <a:spLocks noGrp="1"/>
          </p:cNvSpPr>
          <p:nvPr>
            <p:ph idx="1"/>
          </p:nvPr>
        </p:nvSpPr>
        <p:spPr>
          <a:xfrm>
            <a:off x="323528" y="1609416"/>
            <a:ext cx="7920880" cy="4267856"/>
          </a:xfrm>
        </p:spPr>
        <p:txBody>
          <a:bodyPr/>
          <a:lstStyle/>
          <a:p>
            <a:pPr algn="ctr"/>
            <a:r>
              <a:rPr lang="en-US" sz="3600" b="1" dirty="0">
                <a:solidFill>
                  <a:schemeClr val="accent1">
                    <a:lumMod val="50000"/>
                  </a:schemeClr>
                </a:solidFill>
                <a:latin typeface="Times New Roman" panose="02020603050405020304" pitchFamily="18" charset="0"/>
                <a:cs typeface="Times New Roman" panose="02020603050405020304" pitchFamily="18" charset="0"/>
              </a:rPr>
              <a:t>Assistant Prof. Pradeep H. </a:t>
            </a:r>
            <a:r>
              <a:rPr lang="en-US" sz="3600" b="1" dirty="0" err="1">
                <a:solidFill>
                  <a:schemeClr val="accent1">
                    <a:lumMod val="50000"/>
                  </a:schemeClr>
                </a:solidFill>
                <a:latin typeface="Times New Roman" panose="02020603050405020304" pitchFamily="18" charset="0"/>
                <a:cs typeface="Times New Roman" panose="02020603050405020304" pitchFamily="18" charset="0"/>
              </a:rPr>
              <a:t>Tawade</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DEPARTMENT OF ACCOUNTANCY,</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NSS College of Commerce &amp; Eco. </a:t>
            </a:r>
            <a:r>
              <a:rPr lang="en-US" dirty="0" err="1">
                <a:latin typeface="Times New Roman" panose="02020603050405020304" pitchFamily="18" charset="0"/>
                <a:cs typeface="Times New Roman" panose="02020603050405020304" pitchFamily="18" charset="0"/>
              </a:rPr>
              <a:t>Tardeo</a:t>
            </a:r>
            <a:r>
              <a:rPr lang="en-US" dirty="0">
                <a:latin typeface="Times New Roman" panose="02020603050405020304" pitchFamily="18" charset="0"/>
                <a:cs typeface="Times New Roman" panose="02020603050405020304" pitchFamily="18" charset="0"/>
              </a:rPr>
              <a:t>, Mumbai-34</a:t>
            </a:r>
          </a:p>
          <a:p>
            <a:pPr algn="ctr"/>
            <a:r>
              <a:rPr lang="en-US" dirty="0">
                <a:latin typeface="Times New Roman" panose="02020603050405020304" pitchFamily="18" charset="0"/>
                <a:cs typeface="Times New Roman" panose="02020603050405020304" pitchFamily="18" charset="0"/>
              </a:rPr>
              <a:t>Email ID  </a:t>
            </a:r>
            <a:r>
              <a:rPr lang="en-US" dirty="0">
                <a:latin typeface="Times New Roman" panose="02020603050405020304" pitchFamily="18" charset="0"/>
                <a:cs typeface="Times New Roman" panose="02020603050405020304" pitchFamily="18" charset="0"/>
                <a:hlinkClick r:id="rId2"/>
              </a:rPr>
              <a:t>pradeeptawade26@yahoo.com</a:t>
            </a:r>
            <a:endParaRPr lang="en-US"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Mobile No. 9619491859</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endParaRPr lang="mr-IN" dirty="0"/>
          </a:p>
        </p:txBody>
      </p:sp>
    </p:spTree>
    <p:extLst>
      <p:ext uri="{BB962C8B-B14F-4D97-AF65-F5344CB8AC3E}">
        <p14:creationId xmlns:p14="http://schemas.microsoft.com/office/powerpoint/2010/main" val="10361637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21</TotalTime>
  <Words>748</Words>
  <Application>Microsoft Office PowerPoint</Application>
  <PresentationFormat>On-screen Show (4:3)</PresentationFormat>
  <Paragraphs>123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Opulent</vt:lpstr>
      <vt:lpstr>Chapter- Piecemeal Distribution of Cash </vt:lpstr>
      <vt:lpstr>Piecemeal Distribution of Cash </vt:lpstr>
      <vt:lpstr>Piecemeal Distribution of Cash </vt:lpstr>
      <vt:lpstr>Piecemeal Distribution of Cash </vt:lpstr>
      <vt:lpstr>Piecemeal Distribution of Cash </vt:lpstr>
      <vt:lpstr>Piecemeal Distribution of Cash </vt:lpstr>
      <vt:lpstr>Piecemeal Distribution of Cash </vt:lpstr>
      <vt:lpstr> 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Piecemeal Distribution of Cash </dc:title>
  <dc:creator>hp</dc:creator>
  <cp:lastModifiedBy>hp</cp:lastModifiedBy>
  <cp:revision>8</cp:revision>
  <dcterms:created xsi:type="dcterms:W3CDTF">2021-11-17T15:13:05Z</dcterms:created>
  <dcterms:modified xsi:type="dcterms:W3CDTF">2021-11-21T12:29:46Z</dcterms:modified>
</cp:coreProperties>
</file>